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02" r:id="rId1"/>
  </p:sldMasterIdLst>
  <p:notesMasterIdLst>
    <p:notesMasterId r:id="rId35"/>
  </p:notesMasterIdLst>
  <p:sldIdLst>
    <p:sldId id="256" r:id="rId2"/>
    <p:sldId id="258" r:id="rId3"/>
    <p:sldId id="264" r:id="rId4"/>
    <p:sldId id="259" r:id="rId5"/>
    <p:sldId id="298" r:id="rId6"/>
    <p:sldId id="300" r:id="rId7"/>
    <p:sldId id="271" r:id="rId8"/>
    <p:sldId id="270" r:id="rId9"/>
    <p:sldId id="295" r:id="rId10"/>
    <p:sldId id="272" r:id="rId11"/>
    <p:sldId id="301" r:id="rId12"/>
    <p:sldId id="302" r:id="rId13"/>
    <p:sldId id="303" r:id="rId14"/>
    <p:sldId id="304" r:id="rId15"/>
    <p:sldId id="279" r:id="rId16"/>
    <p:sldId id="296" r:id="rId17"/>
    <p:sldId id="297" r:id="rId18"/>
    <p:sldId id="273" r:id="rId19"/>
    <p:sldId id="294" r:id="rId20"/>
    <p:sldId id="299" r:id="rId21"/>
    <p:sldId id="266" r:id="rId22"/>
    <p:sldId id="286" r:id="rId23"/>
    <p:sldId id="288" r:id="rId24"/>
    <p:sldId id="290" r:id="rId25"/>
    <p:sldId id="291" r:id="rId26"/>
    <p:sldId id="289" r:id="rId27"/>
    <p:sldId id="267" r:id="rId28"/>
    <p:sldId id="257" r:id="rId29"/>
    <p:sldId id="307" r:id="rId30"/>
    <p:sldId id="308" r:id="rId31"/>
    <p:sldId id="309" r:id="rId32"/>
    <p:sldId id="310" r:id="rId33"/>
    <p:sldId id="306" r:id="rId34"/>
  </p:sldIdLst>
  <p:sldSz cx="10160000" cy="7620000"/>
  <p:notesSz cx="7010400" cy="92964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xmlns="">
        <p15:guide id="1" orient="horz" pos="2400">
          <p15:clr>
            <a:srgbClr val="A4A3A4"/>
          </p15:clr>
        </p15:guide>
        <p15:guide id="2" pos="3200">
          <p15:clr>
            <a:srgbClr val="A4A3A4"/>
          </p15:clr>
        </p15:guide>
      </p15:sldGuideLst>
    </p:ext>
    <p:ext uri="{2D200454-40CA-4A62-9FC3-DE9A4176ACB9}">
      <p15:notesGuideLst xmlns:p15="http://schemas.microsoft.com/office/powerpoint/2012/main" xmlns="">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02" autoAdjust="0"/>
    <p:restoredTop sz="50000" autoAdjust="0"/>
  </p:normalViewPr>
  <p:slideViewPr>
    <p:cSldViewPr snapToGrid="0" snapToObjects="1">
      <p:cViewPr>
        <p:scale>
          <a:sx n="53" d="100"/>
          <a:sy n="53" d="100"/>
        </p:scale>
        <p:origin x="-2045" y="-672"/>
      </p:cViewPr>
      <p:guideLst>
        <p:guide orient="horz" pos="2400"/>
        <p:guide pos="320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73" d="100"/>
          <a:sy n="73" d="100"/>
        </p:scale>
        <p:origin x="-1962"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701040" y="4415790"/>
            <a:ext cx="5608320" cy="4183380"/>
          </a:xfrm>
          <a:prstGeom prst="rect">
            <a:avLst/>
          </a:prstGeom>
        </p:spPr>
        <p:txBody>
          <a:bodyPr lIns="83846" tIns="83846" rIns="83846" bIns="83846"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1567581914"/>
      </p:ext>
    </p:extLst>
  </p:cSld>
  <p:clrMap bg1="lt1" tx1="dk1" bg2="dk2" tx2="lt2" accent1="accent1" accent2="accent2" accent3="accent3" accent4="accent4" accent5="accent5" accent6="accent6" hlink="hlink" folHlink="folHlink"/>
  <p:notesStyle>
    <a:lvl1pPr marL="0" algn="l" defTabSz="457195" rtl="0" eaLnBrk="1" latinLnBrk="0" hangingPunct="1">
      <a:defRPr sz="1200" kern="1200">
        <a:solidFill>
          <a:schemeClr val="tx1"/>
        </a:solidFill>
        <a:latin typeface="+mn-lt"/>
        <a:ea typeface="+mn-ea"/>
        <a:cs typeface="+mn-cs"/>
      </a:defRPr>
    </a:lvl1pPr>
    <a:lvl2pPr marL="457195" algn="l" defTabSz="457195" rtl="0" eaLnBrk="1" latinLnBrk="0" hangingPunct="1">
      <a:defRPr sz="1200" kern="1200">
        <a:solidFill>
          <a:schemeClr val="tx1"/>
        </a:solidFill>
        <a:latin typeface="+mn-lt"/>
        <a:ea typeface="+mn-ea"/>
        <a:cs typeface="+mn-cs"/>
      </a:defRPr>
    </a:lvl2pPr>
    <a:lvl3pPr marL="914391" algn="l" defTabSz="457195" rtl="0" eaLnBrk="1" latinLnBrk="0" hangingPunct="1">
      <a:defRPr sz="1200" kern="1200">
        <a:solidFill>
          <a:schemeClr val="tx1"/>
        </a:solidFill>
        <a:latin typeface="+mn-lt"/>
        <a:ea typeface="+mn-ea"/>
        <a:cs typeface="+mn-cs"/>
      </a:defRPr>
    </a:lvl3pPr>
    <a:lvl4pPr marL="1371586" algn="l" defTabSz="457195" rtl="0" eaLnBrk="1" latinLnBrk="0" hangingPunct="1">
      <a:defRPr sz="1200" kern="1200">
        <a:solidFill>
          <a:schemeClr val="tx1"/>
        </a:solidFill>
        <a:latin typeface="+mn-lt"/>
        <a:ea typeface="+mn-ea"/>
        <a:cs typeface="+mn-cs"/>
      </a:defRPr>
    </a:lvl4pPr>
    <a:lvl5pPr marL="1828782" algn="l" defTabSz="457195" rtl="0" eaLnBrk="1" latinLnBrk="0" hangingPunct="1">
      <a:defRPr sz="1200" kern="1200">
        <a:solidFill>
          <a:schemeClr val="tx1"/>
        </a:solidFill>
        <a:latin typeface="+mn-lt"/>
        <a:ea typeface="+mn-ea"/>
        <a:cs typeface="+mn-cs"/>
      </a:defRPr>
    </a:lvl5pPr>
    <a:lvl6pPr marL="2285977" algn="l" defTabSz="457195" rtl="0" eaLnBrk="1" latinLnBrk="0" hangingPunct="1">
      <a:defRPr sz="1200" kern="1200">
        <a:solidFill>
          <a:schemeClr val="tx1"/>
        </a:solidFill>
        <a:latin typeface="+mn-lt"/>
        <a:ea typeface="+mn-ea"/>
        <a:cs typeface="+mn-cs"/>
      </a:defRPr>
    </a:lvl6pPr>
    <a:lvl7pPr marL="2743173" algn="l" defTabSz="457195" rtl="0" eaLnBrk="1" latinLnBrk="0" hangingPunct="1">
      <a:defRPr sz="1200" kern="1200">
        <a:solidFill>
          <a:schemeClr val="tx1"/>
        </a:solidFill>
        <a:latin typeface="+mn-lt"/>
        <a:ea typeface="+mn-ea"/>
        <a:cs typeface="+mn-cs"/>
      </a:defRPr>
    </a:lvl7pPr>
    <a:lvl8pPr marL="3200368" algn="l" defTabSz="457195" rtl="0" eaLnBrk="1" latinLnBrk="0" hangingPunct="1">
      <a:defRPr sz="1200" kern="1200">
        <a:solidFill>
          <a:schemeClr val="tx1"/>
        </a:solidFill>
        <a:latin typeface="+mn-lt"/>
        <a:ea typeface="+mn-ea"/>
        <a:cs typeface="+mn-cs"/>
      </a:defRPr>
    </a:lvl8pPr>
    <a:lvl9pPr marL="3657563" algn="l" defTabSz="45719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
        <p:cNvGrpSpPr/>
        <p:nvPr/>
      </p:nvGrpSpPr>
      <p:grpSpPr>
        <a:xfrm>
          <a:off x="0" y="0"/>
          <a:ext cx="0" cy="0"/>
          <a:chOff x="0" y="0"/>
          <a:chExt cx="0" cy="0"/>
        </a:xfrm>
      </p:grpSpPr>
      <p:sp>
        <p:nvSpPr>
          <p:cNvPr id="24" name="Shape 2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 name="Shape 25"/>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pPr>
              <a:lnSpc>
                <a:spcPct val="112500"/>
              </a:lnSpc>
              <a:spcAft>
                <a:spcPts val="275"/>
              </a:spcAft>
            </a:pPr>
            <a:r>
              <a:rPr lang="en-US" sz="1300">
                <a:solidFill>
                  <a:srgbClr val="000000"/>
                </a:solidFill>
                <a:latin typeface="Arial"/>
                <a:ea typeface="Arial"/>
                <a:cs typeface="Arial"/>
                <a:sym typeface="Arial"/>
              </a:rPr>
              <a:t>Welcome – </a:t>
            </a:r>
            <a:r>
              <a:rPr lang="en-US" sz="1300"/>
              <a:t>Erica Ragan, Allendale Columbia School</a:t>
            </a:r>
          </a:p>
          <a:p>
            <a:pPr>
              <a:lnSpc>
                <a:spcPct val="112500"/>
              </a:lnSpc>
              <a:spcAft>
                <a:spcPts val="275"/>
              </a:spcAft>
            </a:pPr>
            <a:r>
              <a:rPr lang="en-US" sz="1300">
                <a:solidFill>
                  <a:srgbClr val="000000"/>
                </a:solidFill>
                <a:latin typeface="Arial"/>
                <a:ea typeface="Arial"/>
                <a:cs typeface="Arial"/>
                <a:sym typeface="Arial"/>
              </a:rPr>
              <a:t>Introduce committee &amp; join us!</a:t>
            </a:r>
          </a:p>
        </p:txBody>
      </p:sp>
    </p:spTree>
    <p:extLst>
      <p:ext uri="{BB962C8B-B14F-4D97-AF65-F5344CB8AC3E}">
        <p14:creationId xmlns:p14="http://schemas.microsoft.com/office/powerpoint/2010/main" val="11034288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xfrm>
            <a:off x="1181100" y="696913"/>
            <a:ext cx="4648200" cy="3486150"/>
          </a:xfrm>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en-US" sz="1500" dirty="0">
                <a:ea typeface="ＭＳ Ｐゴシック" charset="0"/>
              </a:rPr>
              <a:t>A quick word about awards.</a:t>
            </a:r>
          </a:p>
          <a:p>
            <a:endParaRPr lang="en-US" sz="1500" dirty="0">
              <a:ea typeface="ＭＳ Ｐゴシック" charset="0"/>
            </a:endParaRPr>
          </a:p>
          <a:p>
            <a:r>
              <a:rPr lang="en-US" sz="1500" dirty="0">
                <a:ea typeface="ＭＳ Ｐゴシック" charset="0"/>
              </a:rPr>
              <a:t>Not only are there awards that you can apply for as NYSAFLT members, but there are also distinguished awards which you can nominate your colleagues for.</a:t>
            </a:r>
          </a:p>
          <a:p>
            <a:endParaRPr lang="en-US" sz="1500" dirty="0">
              <a:ea typeface="ＭＳ Ｐゴシック" charset="0"/>
            </a:endParaRPr>
          </a:p>
          <a:p>
            <a:r>
              <a:rPr lang="en-US" sz="1500" dirty="0">
                <a:ea typeface="ＭＳ Ｐゴシック" charset="0"/>
              </a:rPr>
              <a:t>If present, would the following people stand up:</a:t>
            </a:r>
          </a:p>
          <a:p>
            <a:r>
              <a:rPr lang="en-US" sz="1500" dirty="0">
                <a:ea typeface="ＭＳ Ｐゴシック" charset="0"/>
              </a:rPr>
              <a:t>Mary Holmes</a:t>
            </a:r>
          </a:p>
          <a:p>
            <a:r>
              <a:rPr lang="en-US" sz="1500" dirty="0">
                <a:ea typeface="ＭＳ Ｐゴシック" charset="0"/>
              </a:rPr>
              <a:t>Bill Heller</a:t>
            </a:r>
          </a:p>
          <a:p>
            <a:r>
              <a:rPr lang="en-US" sz="1500" dirty="0">
                <a:ea typeface="ＭＳ Ｐゴシック" charset="0"/>
              </a:rPr>
              <a:t>Marie </a:t>
            </a:r>
            <a:r>
              <a:rPr lang="en-US" sz="1500" dirty="0" err="1">
                <a:ea typeface="ＭＳ Ｐゴシック" charset="0"/>
              </a:rPr>
              <a:t>Campanaro</a:t>
            </a:r>
            <a:endParaRPr lang="en-US" sz="1500" dirty="0">
              <a:ea typeface="ＭＳ Ｐゴシック" charset="0"/>
            </a:endParaRPr>
          </a:p>
          <a:p>
            <a:r>
              <a:rPr lang="en-US" sz="1500" dirty="0">
                <a:ea typeface="ＭＳ Ｐゴシック" charset="0"/>
              </a:rPr>
              <a:t>Susan Barnes</a:t>
            </a:r>
          </a:p>
          <a:p>
            <a:r>
              <a:rPr lang="en-US" sz="1500" dirty="0">
                <a:ea typeface="ＭＳ Ｐゴシック" charset="0"/>
              </a:rPr>
              <a:t>Toni Johnson</a:t>
            </a:r>
          </a:p>
          <a:p>
            <a:endParaRPr lang="en-US" sz="1500" dirty="0">
              <a:ea typeface="ＭＳ Ｐゴシック" charset="0"/>
            </a:endParaRPr>
          </a:p>
          <a:p>
            <a:r>
              <a:rPr lang="en-US" sz="1500" dirty="0">
                <a:ea typeface="ＭＳ Ｐゴシック" charset="0"/>
              </a:rPr>
              <a:t>These are just some of our colleagues who have received these awards for excellence in service to and leadership within the profession.  Please consider nominating an outstanding colleague.</a:t>
            </a:r>
          </a:p>
        </p:txBody>
      </p:sp>
      <p:sp>
        <p:nvSpPr>
          <p:cNvPr id="27652" name="Slide Number Placeholder 3"/>
          <p:cNvSpPr>
            <a:spLocks noGrp="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56FF29BD-0A3A-504E-AE39-ECF20CA865CB}" type="slidenum">
              <a:rPr lang="en-US" sz="1200"/>
              <a:pPr/>
              <a:t>16</a:t>
            </a:fld>
            <a:endParaRPr lang="en-US" sz="1200"/>
          </a:p>
        </p:txBody>
      </p:sp>
    </p:spTree>
    <p:extLst>
      <p:ext uri="{BB962C8B-B14F-4D97-AF65-F5344CB8AC3E}">
        <p14:creationId xmlns:p14="http://schemas.microsoft.com/office/powerpoint/2010/main" val="17625883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xfrm>
            <a:off x="1181100" y="696913"/>
            <a:ext cx="4648200" cy="3486150"/>
          </a:xfrm>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en-US" sz="1500" dirty="0">
                <a:ea typeface="ＭＳ Ｐゴシック" charset="0"/>
              </a:rPr>
              <a:t>A quick word about awards.</a:t>
            </a:r>
          </a:p>
          <a:p>
            <a:endParaRPr lang="en-US" sz="1500" dirty="0">
              <a:ea typeface="ＭＳ Ｐゴシック" charset="0"/>
            </a:endParaRPr>
          </a:p>
          <a:p>
            <a:r>
              <a:rPr lang="en-US" sz="1500" dirty="0">
                <a:ea typeface="ＭＳ Ｐゴシック" charset="0"/>
              </a:rPr>
              <a:t>Not only are there awards that you can apply for as NYSAFLT members, but there are also distinguished awards which you can nominate your colleagues for.</a:t>
            </a:r>
          </a:p>
          <a:p>
            <a:endParaRPr lang="en-US" sz="1500" dirty="0">
              <a:ea typeface="ＭＳ Ｐゴシック" charset="0"/>
            </a:endParaRPr>
          </a:p>
          <a:p>
            <a:r>
              <a:rPr lang="en-US" sz="1500" dirty="0">
                <a:ea typeface="ＭＳ Ｐゴシック" charset="0"/>
              </a:rPr>
              <a:t>If present, would the following people stand up:</a:t>
            </a:r>
          </a:p>
          <a:p>
            <a:r>
              <a:rPr lang="en-US" sz="1500" dirty="0">
                <a:ea typeface="ＭＳ Ｐゴシック" charset="0"/>
              </a:rPr>
              <a:t>Mary Holmes</a:t>
            </a:r>
          </a:p>
          <a:p>
            <a:r>
              <a:rPr lang="en-US" sz="1500" dirty="0">
                <a:ea typeface="ＭＳ Ｐゴシック" charset="0"/>
              </a:rPr>
              <a:t>Bill Heller</a:t>
            </a:r>
          </a:p>
          <a:p>
            <a:r>
              <a:rPr lang="en-US" sz="1500" dirty="0">
                <a:ea typeface="ＭＳ Ｐゴシック" charset="0"/>
              </a:rPr>
              <a:t>Marie </a:t>
            </a:r>
            <a:r>
              <a:rPr lang="en-US" sz="1500" dirty="0" err="1">
                <a:ea typeface="ＭＳ Ｐゴシック" charset="0"/>
              </a:rPr>
              <a:t>Campanaro</a:t>
            </a:r>
            <a:endParaRPr lang="en-US" sz="1500" dirty="0">
              <a:ea typeface="ＭＳ Ｐゴシック" charset="0"/>
            </a:endParaRPr>
          </a:p>
          <a:p>
            <a:r>
              <a:rPr lang="en-US" sz="1500" dirty="0">
                <a:ea typeface="ＭＳ Ｐゴシック" charset="0"/>
              </a:rPr>
              <a:t>Susan Barnes</a:t>
            </a:r>
          </a:p>
          <a:p>
            <a:r>
              <a:rPr lang="en-US" sz="1500" dirty="0">
                <a:ea typeface="ＭＳ Ｐゴシック" charset="0"/>
              </a:rPr>
              <a:t>Toni Johnson</a:t>
            </a:r>
          </a:p>
          <a:p>
            <a:endParaRPr lang="en-US" sz="1500" dirty="0">
              <a:ea typeface="ＭＳ Ｐゴシック" charset="0"/>
            </a:endParaRPr>
          </a:p>
          <a:p>
            <a:r>
              <a:rPr lang="en-US" sz="1500" dirty="0">
                <a:ea typeface="ＭＳ Ｐゴシック" charset="0"/>
              </a:rPr>
              <a:t>These are just some of our colleagues who have received these awards for excellence in service to and leadership within the profession.  Please consider nominating an outstanding colleague.</a:t>
            </a:r>
          </a:p>
        </p:txBody>
      </p:sp>
      <p:sp>
        <p:nvSpPr>
          <p:cNvPr id="27652" name="Slide Number Placeholder 3"/>
          <p:cNvSpPr>
            <a:spLocks noGrp="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56FF29BD-0A3A-504E-AE39-ECF20CA865CB}" type="slidenum">
              <a:rPr lang="en-US" sz="1200"/>
              <a:pPr/>
              <a:t>17</a:t>
            </a:fld>
            <a:endParaRPr lang="en-US" sz="1200"/>
          </a:p>
        </p:txBody>
      </p:sp>
    </p:spTree>
    <p:extLst>
      <p:ext uri="{BB962C8B-B14F-4D97-AF65-F5344CB8AC3E}">
        <p14:creationId xmlns:p14="http://schemas.microsoft.com/office/powerpoint/2010/main" val="628964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EB525F03-6D5E-6A45-9681-8512DD83ADA9}" type="slidenum">
              <a:rPr lang="en-US" sz="1200"/>
              <a:pPr/>
              <a:t>18</a:t>
            </a:fld>
            <a:endParaRPr lang="en-US" sz="1200"/>
          </a:p>
        </p:txBody>
      </p:sp>
      <p:sp>
        <p:nvSpPr>
          <p:cNvPr id="21507" name="Rectangle 1026"/>
          <p:cNvSpPr>
            <a:spLocks noGrp="1" noRot="1" noChangeAspect="1" noChangeArrowheads="1" noTextEdit="1"/>
          </p:cNvSpPr>
          <p:nvPr>
            <p:ph type="sldImg"/>
          </p:nvPr>
        </p:nvSpPr>
        <p:spPr>
          <a:xfrm>
            <a:off x="1181100" y="696913"/>
            <a:ext cx="4648200" cy="3486150"/>
          </a:xfrm>
          <a:ln/>
        </p:spPr>
      </p:sp>
      <p:sp>
        <p:nvSpPr>
          <p:cNvPr id="2150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ea typeface="ＭＳ Ｐゴシック" charset="0"/>
            </a:endParaRPr>
          </a:p>
        </p:txBody>
      </p:sp>
    </p:spTree>
    <p:extLst>
      <p:ext uri="{BB962C8B-B14F-4D97-AF65-F5344CB8AC3E}">
        <p14:creationId xmlns:p14="http://schemas.microsoft.com/office/powerpoint/2010/main" val="10975551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EB525F03-6D5E-6A45-9681-8512DD83ADA9}" type="slidenum">
              <a:rPr lang="en-US" sz="1200"/>
              <a:pPr/>
              <a:t>19</a:t>
            </a:fld>
            <a:endParaRPr lang="en-US" sz="1200"/>
          </a:p>
        </p:txBody>
      </p:sp>
      <p:sp>
        <p:nvSpPr>
          <p:cNvPr id="21507" name="Rectangle 1026"/>
          <p:cNvSpPr>
            <a:spLocks noGrp="1" noRot="1" noChangeAspect="1" noChangeArrowheads="1" noTextEdit="1"/>
          </p:cNvSpPr>
          <p:nvPr>
            <p:ph type="sldImg"/>
          </p:nvPr>
        </p:nvSpPr>
        <p:spPr>
          <a:xfrm>
            <a:off x="1181100" y="696913"/>
            <a:ext cx="4648200" cy="3486150"/>
          </a:xfrm>
          <a:ln/>
        </p:spPr>
      </p:sp>
      <p:sp>
        <p:nvSpPr>
          <p:cNvPr id="2150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ea typeface="ＭＳ Ｐゴシック" charset="0"/>
            </a:endParaRPr>
          </a:p>
        </p:txBody>
      </p:sp>
    </p:spTree>
    <p:extLst>
      <p:ext uri="{BB962C8B-B14F-4D97-AF65-F5344CB8AC3E}">
        <p14:creationId xmlns:p14="http://schemas.microsoft.com/office/powerpoint/2010/main" val="3001614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EB525F03-6D5E-6A45-9681-8512DD83ADA9}" type="slidenum">
              <a:rPr lang="en-US" sz="1200"/>
              <a:pPr/>
              <a:t>20</a:t>
            </a:fld>
            <a:endParaRPr lang="en-US" sz="1200"/>
          </a:p>
        </p:txBody>
      </p:sp>
      <p:sp>
        <p:nvSpPr>
          <p:cNvPr id="21507" name="Rectangle 1026"/>
          <p:cNvSpPr>
            <a:spLocks noGrp="1" noRot="1" noChangeAspect="1" noChangeArrowheads="1" noTextEdit="1"/>
          </p:cNvSpPr>
          <p:nvPr>
            <p:ph type="sldImg"/>
          </p:nvPr>
        </p:nvSpPr>
        <p:spPr>
          <a:xfrm>
            <a:off x="1181100" y="696913"/>
            <a:ext cx="4648200" cy="3486150"/>
          </a:xfrm>
          <a:ln/>
        </p:spPr>
      </p:sp>
      <p:sp>
        <p:nvSpPr>
          <p:cNvPr id="2150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ea typeface="ＭＳ Ｐゴシック" charset="0"/>
            </a:endParaRPr>
          </a:p>
        </p:txBody>
      </p:sp>
    </p:spTree>
    <p:extLst>
      <p:ext uri="{BB962C8B-B14F-4D97-AF65-F5344CB8AC3E}">
        <p14:creationId xmlns:p14="http://schemas.microsoft.com/office/powerpoint/2010/main" val="1265373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325023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2039964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3795199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61561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372425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 name="Shape 43"/>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3600157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1933655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2037750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pPr>
              <a:lnSpc>
                <a:spcPct val="112500"/>
              </a:lnSpc>
              <a:spcAft>
                <a:spcPts val="275"/>
              </a:spcAft>
            </a:pPr>
            <a:r>
              <a:rPr lang="en-US" sz="1300">
                <a:solidFill>
                  <a:srgbClr val="000000"/>
                </a:solidFill>
                <a:latin typeface="Arial"/>
                <a:ea typeface="Arial"/>
                <a:cs typeface="Arial"/>
                <a:sym typeface="Arial"/>
              </a:rPr>
              <a:t>The friend of foreign award is presented to a .....</a:t>
            </a:r>
          </a:p>
          <a:p>
            <a:endParaRPr lang="en-US" sz="1300">
              <a:solidFill>
                <a:srgbClr val="000000"/>
              </a:solidFill>
              <a:latin typeface="Arial"/>
              <a:ea typeface="Arial"/>
              <a:cs typeface="Arial"/>
              <a:sym typeface="Arial"/>
            </a:endParaRPr>
          </a:p>
        </p:txBody>
      </p:sp>
    </p:spTree>
    <p:extLst>
      <p:ext uri="{BB962C8B-B14F-4D97-AF65-F5344CB8AC3E}">
        <p14:creationId xmlns:p14="http://schemas.microsoft.com/office/powerpoint/2010/main" val="4393544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pPr>
              <a:lnSpc>
                <a:spcPct val="112500"/>
              </a:lnSpc>
              <a:spcAft>
                <a:spcPts val="275"/>
              </a:spcAft>
            </a:pPr>
            <a:r>
              <a:rPr lang="en-US" sz="1300">
                <a:solidFill>
                  <a:srgbClr val="000000"/>
                </a:solidFill>
                <a:latin typeface="Arial"/>
                <a:ea typeface="Arial"/>
                <a:cs typeface="Arial"/>
                <a:sym typeface="Arial"/>
              </a:rPr>
              <a:t>The friend of foreign award is presented to a .....</a:t>
            </a:r>
          </a:p>
          <a:p>
            <a:endParaRPr lang="en-US" sz="1300">
              <a:solidFill>
                <a:srgbClr val="000000"/>
              </a:solidFill>
              <a:latin typeface="Arial"/>
              <a:ea typeface="Arial"/>
              <a:cs typeface="Arial"/>
              <a:sym typeface="Arial"/>
            </a:endParaRPr>
          </a:p>
        </p:txBody>
      </p:sp>
    </p:spTree>
    <p:extLst>
      <p:ext uri="{BB962C8B-B14F-4D97-AF65-F5344CB8AC3E}">
        <p14:creationId xmlns:p14="http://schemas.microsoft.com/office/powerpoint/2010/main" val="16959550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pPr>
              <a:lnSpc>
                <a:spcPct val="112500"/>
              </a:lnSpc>
              <a:spcAft>
                <a:spcPts val="275"/>
              </a:spcAft>
            </a:pPr>
            <a:r>
              <a:rPr lang="en-US" sz="1300">
                <a:solidFill>
                  <a:srgbClr val="000000"/>
                </a:solidFill>
                <a:latin typeface="Arial"/>
                <a:ea typeface="Arial"/>
                <a:cs typeface="Arial"/>
                <a:sym typeface="Arial"/>
              </a:rPr>
              <a:t>The friend of foreign award is presented to a .....</a:t>
            </a:r>
          </a:p>
          <a:p>
            <a:endParaRPr lang="en-US" sz="1300">
              <a:solidFill>
                <a:srgbClr val="000000"/>
              </a:solidFill>
              <a:latin typeface="Arial"/>
              <a:ea typeface="Arial"/>
              <a:cs typeface="Arial"/>
              <a:sym typeface="Arial"/>
            </a:endParaRPr>
          </a:p>
        </p:txBody>
      </p:sp>
    </p:spTree>
    <p:extLst>
      <p:ext uri="{BB962C8B-B14F-4D97-AF65-F5344CB8AC3E}">
        <p14:creationId xmlns:p14="http://schemas.microsoft.com/office/powerpoint/2010/main" val="16959550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pPr>
              <a:lnSpc>
                <a:spcPct val="112500"/>
              </a:lnSpc>
              <a:spcAft>
                <a:spcPts val="275"/>
              </a:spcAft>
            </a:pPr>
            <a:r>
              <a:rPr lang="en-US" sz="1300">
                <a:solidFill>
                  <a:srgbClr val="000000"/>
                </a:solidFill>
                <a:latin typeface="Arial"/>
                <a:ea typeface="Arial"/>
                <a:cs typeface="Arial"/>
                <a:sym typeface="Arial"/>
              </a:rPr>
              <a:t>The friend of foreign award is presented to a .....</a:t>
            </a:r>
          </a:p>
          <a:p>
            <a:endParaRPr lang="en-US" sz="1300">
              <a:solidFill>
                <a:srgbClr val="000000"/>
              </a:solidFill>
              <a:latin typeface="Arial"/>
              <a:ea typeface="Arial"/>
              <a:cs typeface="Arial"/>
              <a:sym typeface="Arial"/>
            </a:endParaRPr>
          </a:p>
        </p:txBody>
      </p:sp>
    </p:spTree>
    <p:extLst>
      <p:ext uri="{BB962C8B-B14F-4D97-AF65-F5344CB8AC3E}">
        <p14:creationId xmlns:p14="http://schemas.microsoft.com/office/powerpoint/2010/main" val="1695955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pPr>
              <a:lnSpc>
                <a:spcPct val="112500"/>
              </a:lnSpc>
              <a:spcAft>
                <a:spcPts val="275"/>
              </a:spcAft>
            </a:pPr>
            <a:r>
              <a:rPr lang="en-US" sz="1300">
                <a:solidFill>
                  <a:srgbClr val="000000"/>
                </a:solidFill>
                <a:latin typeface="Arial"/>
                <a:ea typeface="Arial"/>
                <a:cs typeface="Arial"/>
                <a:sym typeface="Arial"/>
              </a:rPr>
              <a:t>The friend of foreign award is presented to a .....</a:t>
            </a:r>
          </a:p>
          <a:p>
            <a:endParaRPr lang="en-US" sz="1300">
              <a:solidFill>
                <a:srgbClr val="000000"/>
              </a:solidFill>
              <a:latin typeface="Arial"/>
              <a:ea typeface="Arial"/>
              <a:cs typeface="Arial"/>
              <a:sym typeface="Arial"/>
            </a:endParaRPr>
          </a:p>
        </p:txBody>
      </p:sp>
    </p:spTree>
    <p:extLst>
      <p:ext uri="{BB962C8B-B14F-4D97-AF65-F5344CB8AC3E}">
        <p14:creationId xmlns:p14="http://schemas.microsoft.com/office/powerpoint/2010/main" val="16959550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pPr>
              <a:lnSpc>
                <a:spcPct val="112500"/>
              </a:lnSpc>
              <a:spcAft>
                <a:spcPts val="275"/>
              </a:spcAft>
            </a:pPr>
            <a:r>
              <a:rPr lang="en-US" sz="1300">
                <a:solidFill>
                  <a:srgbClr val="000000"/>
                </a:solidFill>
                <a:latin typeface="Arial"/>
                <a:ea typeface="Arial"/>
                <a:cs typeface="Arial"/>
                <a:sym typeface="Arial"/>
              </a:rPr>
              <a:t>The friend of foreign award is presented to a .....</a:t>
            </a:r>
          </a:p>
          <a:p>
            <a:endParaRPr lang="en-US" sz="1300">
              <a:solidFill>
                <a:srgbClr val="000000"/>
              </a:solidFill>
              <a:latin typeface="Arial"/>
              <a:ea typeface="Arial"/>
              <a:cs typeface="Arial"/>
              <a:sym typeface="Arial"/>
            </a:endParaRPr>
          </a:p>
        </p:txBody>
      </p:sp>
    </p:spTree>
    <p:extLst>
      <p:ext uri="{BB962C8B-B14F-4D97-AF65-F5344CB8AC3E}">
        <p14:creationId xmlns:p14="http://schemas.microsoft.com/office/powerpoint/2010/main" val="334916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3503718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 name="Shape 51"/>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extLst>
      <p:ext uri="{BB962C8B-B14F-4D97-AF65-F5344CB8AC3E}">
        <p14:creationId xmlns:p14="http://schemas.microsoft.com/office/powerpoint/2010/main" val="3199431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DC64D548-9D91-A043-9747-577E021B0CA6}" type="slidenum">
              <a:rPr lang="en-US" sz="1200"/>
              <a:pPr/>
              <a:t>7</a:t>
            </a:fld>
            <a:endParaRPr lang="en-US" sz="1200"/>
          </a:p>
        </p:txBody>
      </p:sp>
      <p:sp>
        <p:nvSpPr>
          <p:cNvPr id="19459" name="Rectangle 2"/>
          <p:cNvSpPr>
            <a:spLocks noGrp="1" noRot="1" noChangeAspect="1" noChangeArrowheads="1" noTextEdit="1"/>
          </p:cNvSpPr>
          <p:nvPr>
            <p:ph type="sldImg"/>
          </p:nvPr>
        </p:nvSpPr>
        <p:spPr>
          <a:xfrm>
            <a:off x="1181100" y="696913"/>
            <a:ext cx="4648200" cy="3486150"/>
          </a:xfrm>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ea typeface="ＭＳ Ｐゴシック" charset="0"/>
            </a:endParaRPr>
          </a:p>
        </p:txBody>
      </p:sp>
    </p:spTree>
    <p:extLst>
      <p:ext uri="{BB962C8B-B14F-4D97-AF65-F5344CB8AC3E}">
        <p14:creationId xmlns:p14="http://schemas.microsoft.com/office/powerpoint/2010/main" val="1611616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00394E1A-875D-6844-8A27-C4B7D770E288}" type="slidenum">
              <a:rPr lang="en-US" sz="1200"/>
              <a:pPr/>
              <a:t>8</a:t>
            </a:fld>
            <a:endParaRPr lang="en-US" sz="1200"/>
          </a:p>
        </p:txBody>
      </p:sp>
      <p:sp>
        <p:nvSpPr>
          <p:cNvPr id="18435" name="Rectangle 2"/>
          <p:cNvSpPr>
            <a:spLocks noGrp="1" noRot="1" noChangeAspect="1" noChangeArrowheads="1" noTextEdit="1"/>
          </p:cNvSpPr>
          <p:nvPr>
            <p:ph type="sldImg"/>
          </p:nvPr>
        </p:nvSpPr>
        <p:spPr>
          <a:xfrm>
            <a:off x="1181100" y="696913"/>
            <a:ext cx="4648200" cy="3486150"/>
          </a:xfrm>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57237" indent="-157237">
              <a:spcAft>
                <a:spcPts val="1101"/>
              </a:spcAft>
              <a:buFont typeface="Arial" panose="020B0604020202020204" pitchFamily="34" charset="0"/>
              <a:buChar char="•"/>
            </a:pPr>
            <a:r>
              <a:rPr lang="en-US" sz="1700" dirty="0">
                <a:ea typeface="ＭＳ Ｐゴシック" charset="0"/>
              </a:rPr>
              <a:t>Would Marcy Mason please stand up if you are in the forum?</a:t>
            </a:r>
          </a:p>
          <a:p>
            <a:pPr marL="157237" indent="-157237">
              <a:spcAft>
                <a:spcPts val="1101"/>
              </a:spcAft>
              <a:buFont typeface="Arial" panose="020B0604020202020204" pitchFamily="34" charset="0"/>
              <a:buChar char="•"/>
            </a:pPr>
            <a:r>
              <a:rPr lang="en-US" sz="1700" dirty="0">
                <a:ea typeface="ＭＳ Ｐゴシック" charset="0"/>
              </a:rPr>
              <a:t>Michelle </a:t>
            </a:r>
            <a:r>
              <a:rPr lang="en-US" sz="1700" dirty="0" err="1">
                <a:ea typeface="ＭＳ Ｐゴシック" charset="0"/>
              </a:rPr>
              <a:t>Shenton-Mong</a:t>
            </a:r>
            <a:r>
              <a:rPr lang="en-US" sz="1700" dirty="0">
                <a:ea typeface="ＭＳ Ｐゴシック" charset="0"/>
              </a:rPr>
              <a:t> will be finishing her term as Secretary-Treasurer at the end of 2014.  Marcy is the Western NY candidate running for the office of Secretary-Treasurer for 2015.</a:t>
            </a:r>
          </a:p>
          <a:p>
            <a:pPr marL="157237" indent="-157237">
              <a:spcAft>
                <a:spcPts val="1101"/>
              </a:spcAft>
              <a:buFont typeface="Arial" panose="020B0604020202020204" pitchFamily="34" charset="0"/>
              <a:buChar char="•"/>
            </a:pPr>
            <a:r>
              <a:rPr lang="en-US" sz="1700" dirty="0">
                <a:ea typeface="ＭＳ Ｐゴシック" charset="0"/>
              </a:rPr>
              <a:t>Whichever candidate you support, we encourage all NYSAFLT members to vote in the upcoming election.</a:t>
            </a:r>
          </a:p>
        </p:txBody>
      </p:sp>
    </p:spTree>
    <p:extLst>
      <p:ext uri="{BB962C8B-B14F-4D97-AF65-F5344CB8AC3E}">
        <p14:creationId xmlns:p14="http://schemas.microsoft.com/office/powerpoint/2010/main" val="1785498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DC64D548-9D91-A043-9747-577E021B0CA6}" type="slidenum">
              <a:rPr lang="en-US" sz="1200"/>
              <a:pPr/>
              <a:t>9</a:t>
            </a:fld>
            <a:endParaRPr lang="en-US" sz="1200"/>
          </a:p>
        </p:txBody>
      </p:sp>
      <p:sp>
        <p:nvSpPr>
          <p:cNvPr id="19459" name="Rectangle 2"/>
          <p:cNvSpPr>
            <a:spLocks noGrp="1" noRot="1" noChangeAspect="1" noChangeArrowheads="1" noTextEdit="1"/>
          </p:cNvSpPr>
          <p:nvPr>
            <p:ph type="sldImg"/>
          </p:nvPr>
        </p:nvSpPr>
        <p:spPr>
          <a:xfrm>
            <a:off x="1181100" y="696913"/>
            <a:ext cx="4648200" cy="3486150"/>
          </a:xfrm>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ea typeface="ＭＳ Ｐゴシック" charset="0"/>
            </a:endParaRPr>
          </a:p>
        </p:txBody>
      </p:sp>
    </p:spTree>
    <p:extLst>
      <p:ext uri="{BB962C8B-B14F-4D97-AF65-F5344CB8AC3E}">
        <p14:creationId xmlns:p14="http://schemas.microsoft.com/office/powerpoint/2010/main" val="886216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4078AFC8-A969-AF4A-AB96-961D058EC574}" type="slidenum">
              <a:rPr lang="en-US" sz="1200"/>
              <a:pPr/>
              <a:t>10</a:t>
            </a:fld>
            <a:endParaRPr lang="en-US" sz="1200"/>
          </a:p>
        </p:txBody>
      </p:sp>
      <p:sp>
        <p:nvSpPr>
          <p:cNvPr id="20483" name="Rectangle 2"/>
          <p:cNvSpPr>
            <a:spLocks noGrp="1" noRot="1" noChangeAspect="1" noChangeArrowheads="1" noTextEdit="1"/>
          </p:cNvSpPr>
          <p:nvPr>
            <p:ph type="sldImg"/>
          </p:nvPr>
        </p:nvSpPr>
        <p:spPr>
          <a:xfrm>
            <a:off x="1181100" y="696913"/>
            <a:ext cx="4648200" cy="3486150"/>
          </a:xfrm>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ea typeface="ＭＳ Ｐゴシック" charset="0"/>
            </a:endParaRPr>
          </a:p>
        </p:txBody>
      </p:sp>
    </p:spTree>
    <p:extLst>
      <p:ext uri="{BB962C8B-B14F-4D97-AF65-F5344CB8AC3E}">
        <p14:creationId xmlns:p14="http://schemas.microsoft.com/office/powerpoint/2010/main" val="357453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xfrm>
            <a:off x="1181100" y="696913"/>
            <a:ext cx="4648200" cy="3486150"/>
          </a:xfrm>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en-US" sz="1500" dirty="0">
                <a:ea typeface="ＭＳ Ｐゴシック" charset="0"/>
              </a:rPr>
              <a:t>A quick word about awards.</a:t>
            </a:r>
          </a:p>
          <a:p>
            <a:endParaRPr lang="en-US" sz="1500" dirty="0">
              <a:ea typeface="ＭＳ Ｐゴシック" charset="0"/>
            </a:endParaRPr>
          </a:p>
          <a:p>
            <a:r>
              <a:rPr lang="en-US" sz="1500" dirty="0">
                <a:ea typeface="ＭＳ Ｐゴシック" charset="0"/>
              </a:rPr>
              <a:t>Not only are there awards that you can apply for as NYSAFLT members, but there are also distinguished awards which you can nominate your colleagues for.</a:t>
            </a:r>
          </a:p>
          <a:p>
            <a:endParaRPr lang="en-US" sz="1500" dirty="0">
              <a:ea typeface="ＭＳ Ｐゴシック" charset="0"/>
            </a:endParaRPr>
          </a:p>
          <a:p>
            <a:r>
              <a:rPr lang="en-US" sz="1500" dirty="0">
                <a:ea typeface="ＭＳ Ｐゴシック" charset="0"/>
              </a:rPr>
              <a:t>If present, would the following people stand up:</a:t>
            </a:r>
          </a:p>
          <a:p>
            <a:r>
              <a:rPr lang="en-US" sz="1500" dirty="0">
                <a:ea typeface="ＭＳ Ｐゴシック" charset="0"/>
              </a:rPr>
              <a:t>Mary Holmes</a:t>
            </a:r>
          </a:p>
          <a:p>
            <a:r>
              <a:rPr lang="en-US" sz="1500" dirty="0">
                <a:ea typeface="ＭＳ Ｐゴシック" charset="0"/>
              </a:rPr>
              <a:t>Bill Heller</a:t>
            </a:r>
          </a:p>
          <a:p>
            <a:r>
              <a:rPr lang="en-US" sz="1500" dirty="0">
                <a:ea typeface="ＭＳ Ｐゴシック" charset="0"/>
              </a:rPr>
              <a:t>Marie </a:t>
            </a:r>
            <a:r>
              <a:rPr lang="en-US" sz="1500" dirty="0" err="1">
                <a:ea typeface="ＭＳ Ｐゴシック" charset="0"/>
              </a:rPr>
              <a:t>Campanaro</a:t>
            </a:r>
            <a:endParaRPr lang="en-US" sz="1500" dirty="0">
              <a:ea typeface="ＭＳ Ｐゴシック" charset="0"/>
            </a:endParaRPr>
          </a:p>
          <a:p>
            <a:r>
              <a:rPr lang="en-US" sz="1500" dirty="0">
                <a:ea typeface="ＭＳ Ｐゴシック" charset="0"/>
              </a:rPr>
              <a:t>Susan Barnes</a:t>
            </a:r>
          </a:p>
          <a:p>
            <a:r>
              <a:rPr lang="en-US" sz="1500" dirty="0">
                <a:ea typeface="ＭＳ Ｐゴシック" charset="0"/>
              </a:rPr>
              <a:t>Toni Johnson</a:t>
            </a:r>
          </a:p>
          <a:p>
            <a:endParaRPr lang="en-US" sz="1500" dirty="0">
              <a:ea typeface="ＭＳ Ｐゴシック" charset="0"/>
            </a:endParaRPr>
          </a:p>
          <a:p>
            <a:r>
              <a:rPr lang="en-US" sz="1500" dirty="0">
                <a:ea typeface="ＭＳ Ｐゴシック" charset="0"/>
              </a:rPr>
              <a:t>These are just some of our colleagues who have received these awards for excellence in service to and leadership within the profession.  Please consider nominating an outstanding colleague.</a:t>
            </a:r>
          </a:p>
        </p:txBody>
      </p:sp>
      <p:sp>
        <p:nvSpPr>
          <p:cNvPr id="27652" name="Slide Number Placeholder 3"/>
          <p:cNvSpPr>
            <a:spLocks noGrp="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56FF29BD-0A3A-504E-AE39-ECF20CA865CB}" type="slidenum">
              <a:rPr lang="en-US" sz="1200"/>
              <a:pPr/>
              <a:t>15</a:t>
            </a:fld>
            <a:endParaRPr lang="en-US" sz="1200"/>
          </a:p>
        </p:txBody>
      </p:sp>
    </p:spTree>
    <p:extLst>
      <p:ext uri="{BB962C8B-B14F-4D97-AF65-F5344CB8AC3E}">
        <p14:creationId xmlns:p14="http://schemas.microsoft.com/office/powerpoint/2010/main" val="31882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10" name="Rounded Rectangle 9"/>
          <p:cNvSpPr/>
          <p:nvPr/>
        </p:nvSpPr>
        <p:spPr>
          <a:xfrm>
            <a:off x="465107" y="482402"/>
            <a:ext cx="9229788" cy="345440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5" name="Title 4"/>
          <p:cNvSpPr>
            <a:spLocks noGrp="1"/>
          </p:cNvSpPr>
          <p:nvPr>
            <p:ph type="ctrTitle"/>
          </p:nvPr>
        </p:nvSpPr>
        <p:spPr>
          <a:xfrm>
            <a:off x="802640" y="2022451"/>
            <a:ext cx="8636000" cy="2032000"/>
          </a:xfrm>
        </p:spPr>
        <p:txBody>
          <a:bodyPr lIns="50799" rIns="50799" bIns="50799"/>
          <a:lstStyle>
            <a:lvl1pPr algn="r">
              <a:defRPr sz="50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802640" y="4094480"/>
            <a:ext cx="8636000" cy="1016000"/>
          </a:xfrm>
        </p:spPr>
        <p:txBody>
          <a:bodyPr lIns="203198" tIns="0"/>
          <a:lstStyle>
            <a:lvl1pPr marL="40640" indent="0" algn="r">
              <a:spcBef>
                <a:spcPts val="0"/>
              </a:spcBef>
              <a:buNone/>
              <a:defRPr sz="2200">
                <a:solidFill>
                  <a:schemeClr val="bg2">
                    <a:shade val="25000"/>
                  </a:schemeClr>
                </a:solidFill>
              </a:defRPr>
            </a:lvl1pPr>
            <a:lvl2pPr marL="507995" indent="0" algn="ctr">
              <a:buNone/>
            </a:lvl2pPr>
            <a:lvl3pPr marL="1015990" indent="0" algn="ctr">
              <a:buNone/>
            </a:lvl3pPr>
            <a:lvl4pPr marL="1523985" indent="0" algn="ctr">
              <a:buNone/>
            </a:lvl4pPr>
            <a:lvl5pPr marL="2031980" indent="0" algn="ctr">
              <a:buNone/>
            </a:lvl5pPr>
            <a:lvl6pPr marL="2539975" indent="0" algn="ctr">
              <a:buNone/>
            </a:lvl6pPr>
            <a:lvl7pPr marL="3047970" indent="0" algn="ctr">
              <a:buNone/>
            </a:lvl7pPr>
            <a:lvl8pPr marL="3555964" indent="0" algn="ctr">
              <a:buNone/>
            </a:lvl8pPr>
            <a:lvl9pPr marL="4063959"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04AF466F-BDA4-4F18-9C7B-FF0A9A1B0E80}" type="datetime1">
              <a:rPr lang="en-US" smtClean="0"/>
              <a:pPr/>
              <a:t>3/4/2016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2754ED01-E2A0-4C1E-8E21-014B99041579}"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58800" y="5537200"/>
            <a:ext cx="9093200" cy="116840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58800" y="589280"/>
            <a:ext cx="9093200" cy="465328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8FB4290-6522-4139-852E-05BD9E7F0D2E}" type="datetime1">
              <a:rPr lang="en-US" smtClean="0"/>
              <a:pPr/>
              <a:t>3/4/2016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6000" y="592672"/>
            <a:ext cx="2201333" cy="58419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92667" y="592670"/>
            <a:ext cx="6604000" cy="58420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AB955F9-81EA-47C5-8059-9E5C2B437C70}" type="datetime1">
              <a:rPr lang="en-US" smtClean="0"/>
              <a:pPr/>
              <a:t>3/4/2016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58800" y="5537200"/>
            <a:ext cx="9093200" cy="116840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58800" y="589280"/>
            <a:ext cx="9093200" cy="4653280"/>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fld id="{35B142DA-8CE5-4540-8593-3EEDEF868578}"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11" name="Rounded Rectangle 10"/>
          <p:cNvSpPr/>
          <p:nvPr/>
        </p:nvSpPr>
        <p:spPr>
          <a:xfrm>
            <a:off x="465107" y="482403"/>
            <a:ext cx="9229788" cy="482369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2" name="Title 1"/>
          <p:cNvSpPr>
            <a:spLocks noGrp="1"/>
          </p:cNvSpPr>
          <p:nvPr>
            <p:ph type="title"/>
          </p:nvPr>
        </p:nvSpPr>
        <p:spPr>
          <a:xfrm>
            <a:off x="520382" y="5476240"/>
            <a:ext cx="9093200" cy="751840"/>
          </a:xfrm>
        </p:spPr>
        <p:txBody>
          <a:bodyPr lIns="101599" bIns="0" anchor="b"/>
          <a:lstStyle>
            <a:lvl1pPr algn="l">
              <a:buNone/>
              <a:defRPr sz="40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0382" y="6249427"/>
            <a:ext cx="9093200" cy="467360"/>
          </a:xfrm>
        </p:spPr>
        <p:txBody>
          <a:bodyPr lIns="132079" tIns="0" anchor="t"/>
          <a:lstStyle>
            <a:lvl1pPr marL="0" marR="40640" indent="0" algn="l">
              <a:spcBef>
                <a:spcPts val="0"/>
              </a:spcBef>
              <a:spcAft>
                <a:spcPts val="0"/>
              </a:spcAft>
              <a:buNone/>
              <a:defRPr sz="2000" b="0">
                <a:solidFill>
                  <a:schemeClr val="accent1">
                    <a:shade val="50000"/>
                    <a:satMod val="110000"/>
                  </a:schemeClr>
                </a:solidFill>
                <a:effectLst/>
              </a:defRPr>
            </a:lvl1pPr>
            <a:lvl2pPr>
              <a:buNone/>
              <a:defRPr sz="2000">
                <a:solidFill>
                  <a:schemeClr val="tx1">
                    <a:tint val="75000"/>
                  </a:schemeClr>
                </a:solidFill>
              </a:defRPr>
            </a:lvl2pPr>
            <a:lvl3pPr>
              <a:buNone/>
              <a:defRPr sz="1800">
                <a:solidFill>
                  <a:schemeClr val="tx1">
                    <a:tint val="75000"/>
                  </a:schemeClr>
                </a:solidFill>
              </a:defRPr>
            </a:lvl3pPr>
            <a:lvl4pPr>
              <a:buNone/>
              <a:defRPr sz="1600">
                <a:solidFill>
                  <a:schemeClr val="tx1">
                    <a:tint val="75000"/>
                  </a:schemeClr>
                </a:solidFill>
              </a:defRPr>
            </a:lvl4pPr>
            <a:lvl5pPr>
              <a:buNone/>
              <a:defRPr sz="16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3A9A7CB-BEE6-4F99-898E-913F06E8E125}" type="datetime1">
              <a:rPr lang="en-US" smtClean="0"/>
              <a:pPr/>
              <a:t>3/4/2016</a:t>
            </a:fld>
            <a:endParaRPr lang="en-US"/>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71502" y="589280"/>
            <a:ext cx="4368800" cy="4876800"/>
          </a:xfrm>
        </p:spPr>
        <p:txBody>
          <a:bodyPr/>
          <a:lstStyle>
            <a:lvl1pPr>
              <a:defRPr sz="2900"/>
            </a:lvl1pPr>
            <a:lvl2pPr>
              <a:defRPr sz="2400"/>
            </a:lvl2pPr>
            <a:lvl3pPr>
              <a:defRPr sz="22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83733" y="589280"/>
            <a:ext cx="4368800" cy="4876800"/>
          </a:xfrm>
        </p:spPr>
        <p:txBody>
          <a:bodyPr/>
          <a:lstStyle>
            <a:lvl1pPr>
              <a:defRPr sz="2900"/>
            </a:lvl1pPr>
            <a:lvl2pPr>
              <a:defRPr sz="2400"/>
            </a:lvl2pPr>
            <a:lvl3pPr>
              <a:defRPr sz="22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6EE300C-6FC5-4FC3-AF1A-075E4F50620D}" type="datetime1">
              <a:rPr lang="en-US" smtClean="0"/>
              <a:pPr/>
              <a:t>3/4/2016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58800" y="5537200"/>
            <a:ext cx="9093200" cy="116840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74693" y="643820"/>
            <a:ext cx="4368800" cy="880180"/>
          </a:xfrm>
        </p:spPr>
        <p:txBody>
          <a:bodyPr lIns="162558" anchor="ctr"/>
          <a:lstStyle>
            <a:lvl1pPr marL="0" indent="0" algn="l">
              <a:buNone/>
              <a:defRPr sz="2700" b="1">
                <a:solidFill>
                  <a:schemeClr val="tx1"/>
                </a:solidFill>
              </a:defRPr>
            </a:lvl1pPr>
            <a:lvl2pPr>
              <a:buNone/>
              <a:defRPr sz="2200" b="1"/>
            </a:lvl2pPr>
            <a:lvl3pPr>
              <a:buNone/>
              <a:defRPr sz="2000" b="1"/>
            </a:lvl3pPr>
            <a:lvl4pPr>
              <a:buNone/>
              <a:defRPr sz="1800" b="1"/>
            </a:lvl4pPr>
            <a:lvl5pPr>
              <a:buNone/>
              <a:defRPr sz="18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169077" y="643820"/>
            <a:ext cx="4368800" cy="880180"/>
          </a:xfrm>
        </p:spPr>
        <p:txBody>
          <a:bodyPr lIns="152398" anchor="ctr"/>
          <a:lstStyle>
            <a:lvl1pPr marL="0" indent="0" algn="l">
              <a:buNone/>
              <a:defRPr sz="2700" b="1">
                <a:solidFill>
                  <a:schemeClr val="tx1"/>
                </a:solidFill>
              </a:defRPr>
            </a:lvl1pPr>
            <a:lvl2pPr>
              <a:buNone/>
              <a:defRPr sz="2200" b="1"/>
            </a:lvl2pPr>
            <a:lvl3pPr>
              <a:buNone/>
              <a:defRPr sz="2000" b="1"/>
            </a:lvl3pPr>
            <a:lvl4pPr>
              <a:buNone/>
              <a:defRPr sz="1800" b="1"/>
            </a:lvl4pPr>
            <a:lvl5pPr>
              <a:buNone/>
              <a:defRPr sz="18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74693" y="1608667"/>
            <a:ext cx="4368800" cy="3877733"/>
          </a:xfrm>
        </p:spPr>
        <p:txBody>
          <a:bodyPr anchor="t"/>
          <a:lstStyle>
            <a:lvl1pPr algn="l">
              <a:defRPr sz="2700"/>
            </a:lvl1pPr>
            <a:lvl2pPr algn="l">
              <a:defRPr sz="2200"/>
            </a:lvl2pPr>
            <a:lvl3pPr algn="l">
              <a:defRPr sz="2000"/>
            </a:lvl3pPr>
            <a:lvl4pPr algn="l">
              <a:defRPr sz="1800"/>
            </a:lvl4pPr>
            <a:lvl5pPr algn="l">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169077" y="1608667"/>
            <a:ext cx="4368800" cy="3877733"/>
          </a:xfrm>
        </p:spPr>
        <p:txBody>
          <a:bodyPr anchor="t"/>
          <a:lstStyle>
            <a:lvl1pPr algn="l">
              <a:defRPr sz="2700"/>
            </a:lvl1pPr>
            <a:lvl2pPr algn="l">
              <a:defRPr sz="2200"/>
            </a:lvl2pPr>
            <a:lvl3pPr algn="l">
              <a:defRPr sz="2000"/>
            </a:lvl3pPr>
            <a:lvl4pPr algn="l">
              <a:defRPr sz="1800"/>
            </a:lvl4pPr>
            <a:lvl5pPr algn="l">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50D295D-4A77-4DEB-B04C-9F4282A8BC04}" type="datetime1">
              <a:rPr lang="en-US" smtClean="0"/>
              <a:pPr/>
              <a:t>3/4/2016</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02B28685-4D0C-42D5-8013-B5904CD1FCBC}" type="datetime1">
              <a:rPr lang="en-US" smtClean="0"/>
              <a:pPr/>
              <a:t>3/4/2016</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FDF226C0-9885-4BA9-BBFA-A52CBFEBB775}" type="datetime1">
              <a:rPr lang="en-US" smtClean="0"/>
              <a:pPr/>
              <a:t>3/4/2016</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54204" y="592667"/>
            <a:ext cx="3302000" cy="1016000"/>
          </a:xfrm>
        </p:spPr>
        <p:txBody>
          <a:bodyPr anchor="b"/>
          <a:lstStyle>
            <a:lvl1pPr algn="l">
              <a:buNone/>
              <a:defRPr sz="24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154274" y="1608669"/>
            <a:ext cx="3302000" cy="4673458"/>
          </a:xfrm>
        </p:spPr>
        <p:txBody>
          <a:bodyPr lIns="101599"/>
          <a:lstStyle>
            <a:lvl1pPr marL="20320" marR="20320" indent="0">
              <a:spcBef>
                <a:spcPts val="0"/>
              </a:spcBef>
              <a:buNone/>
              <a:defRPr sz="1600">
                <a:solidFill>
                  <a:schemeClr val="tx1"/>
                </a:solidFill>
              </a:defRPr>
            </a:lvl1pPr>
            <a:lvl2pPr>
              <a:buNone/>
              <a:defRPr sz="1300">
                <a:solidFill>
                  <a:schemeClr val="tx1"/>
                </a:solidFill>
              </a:defRPr>
            </a:lvl2pPr>
            <a:lvl3pPr>
              <a:buNone/>
              <a:defRPr sz="1100">
                <a:solidFill>
                  <a:schemeClr val="tx1"/>
                </a:solidFill>
              </a:defRPr>
            </a:lvl3pPr>
            <a:lvl4pPr>
              <a:buNone/>
              <a:defRPr sz="1000">
                <a:solidFill>
                  <a:schemeClr val="tx1"/>
                </a:solidFill>
              </a:defRPr>
            </a:lvl4pPr>
            <a:lvl5pPr>
              <a:buNone/>
              <a:defRPr sz="10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845969" y="1033493"/>
            <a:ext cx="5140177" cy="5249336"/>
          </a:xfrm>
        </p:spPr>
        <p:txBody>
          <a:bodyPr/>
          <a:lstStyle>
            <a:lvl1pPr>
              <a:defRPr sz="3100">
                <a:solidFill>
                  <a:schemeClr val="tx1"/>
                </a:solidFill>
              </a:defRPr>
            </a:lvl1pPr>
            <a:lvl2pPr>
              <a:defRPr sz="2900">
                <a:solidFill>
                  <a:schemeClr val="tx1"/>
                </a:solidFill>
              </a:defRPr>
            </a:lvl2pPr>
            <a:lvl3pPr>
              <a:defRPr sz="2700">
                <a:solidFill>
                  <a:schemeClr val="tx1"/>
                </a:solidFill>
              </a:defRPr>
            </a:lvl3pPr>
            <a:lvl4pPr>
              <a:defRPr sz="2200">
                <a:solidFill>
                  <a:schemeClr val="tx1"/>
                </a:solidFill>
              </a:defRPr>
            </a:lvl4pPr>
            <a:lvl5pPr>
              <a:defRPr sz="22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EE1B38-C5EB-4D66-9137-0AFE9CDEDE8F}" type="datetime1">
              <a:rPr lang="en-US" smtClean="0"/>
              <a:pPr/>
              <a:t>3/4/2016</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754ED01-E2A0-4C1E-8E21-014B99041579}"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11" name="Round Single Corner Rectangle 10"/>
          <p:cNvSpPr/>
          <p:nvPr/>
        </p:nvSpPr>
        <p:spPr>
          <a:xfrm>
            <a:off x="7112001" y="482402"/>
            <a:ext cx="2582894" cy="48260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2" name="Title 1"/>
          <p:cNvSpPr>
            <a:spLocks noGrp="1"/>
          </p:cNvSpPr>
          <p:nvPr>
            <p:ph type="title"/>
          </p:nvPr>
        </p:nvSpPr>
        <p:spPr>
          <a:xfrm>
            <a:off x="508000" y="5568951"/>
            <a:ext cx="9144000" cy="1168400"/>
          </a:xfrm>
        </p:spPr>
        <p:txBody>
          <a:bodyPr anchor="t"/>
          <a:lstStyle>
            <a:lvl1pPr algn="l">
              <a:buNone/>
              <a:defRPr sz="40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7180791" y="592667"/>
            <a:ext cx="2489200" cy="4679422"/>
          </a:xfrm>
        </p:spPr>
        <p:txBody>
          <a:bodyPr lIns="101599"/>
          <a:lstStyle>
            <a:lvl1pPr marL="50799" indent="0" algn="l">
              <a:spcBef>
                <a:spcPts val="0"/>
              </a:spcBef>
              <a:buNone/>
              <a:defRPr sz="1600">
                <a:solidFill>
                  <a:srgbClr val="FFFFFF"/>
                </a:solidFill>
              </a:defRPr>
            </a:lvl1pPr>
            <a:lvl2pPr>
              <a:defRPr sz="1300">
                <a:solidFill>
                  <a:srgbClr val="FFFFFF"/>
                </a:solidFill>
              </a:defRPr>
            </a:lvl2pPr>
            <a:lvl3pPr>
              <a:defRPr sz="1100">
                <a:solidFill>
                  <a:srgbClr val="FFFFFF"/>
                </a:solidFill>
              </a:defRPr>
            </a:lvl3pPr>
            <a:lvl4pPr>
              <a:defRPr sz="1000">
                <a:solidFill>
                  <a:srgbClr val="FFFFFF"/>
                </a:solidFill>
              </a:defRPr>
            </a:lvl4pPr>
            <a:lvl5pPr>
              <a:defRPr sz="10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27B613C-1AD7-49D3-885D-F654C5CDBAA6}" type="datetime1">
              <a:rPr lang="en-US" smtClean="0"/>
              <a:pPr/>
              <a:t>3/4/2016</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6E2D2B3B-882E-40F3-A32F-6DD516915044}" type="slidenum">
              <a:rPr lang="en-US" smtClean="0"/>
              <a:pPr/>
              <a:t>‹#›</a:t>
            </a:fld>
            <a:endParaRPr lang="en-US" dirty="0"/>
          </a:p>
        </p:txBody>
      </p:sp>
      <p:sp>
        <p:nvSpPr>
          <p:cNvPr id="3" name="Picture Placeholder 2"/>
          <p:cNvSpPr>
            <a:spLocks noGrp="1"/>
          </p:cNvSpPr>
          <p:nvPr>
            <p:ph type="pic" idx="1"/>
          </p:nvPr>
        </p:nvSpPr>
        <p:spPr>
          <a:xfrm>
            <a:off x="468311" y="484187"/>
            <a:ext cx="6583680" cy="4826000"/>
          </a:xfrm>
          <a:prstGeom prst="snipRoundRect">
            <a:avLst>
              <a:gd name="adj1" fmla="val 1040"/>
              <a:gd name="adj2" fmla="val 0"/>
            </a:avLst>
          </a:prstGeom>
          <a:solidFill>
            <a:schemeClr val="bg2">
              <a:shade val="10000"/>
            </a:schemeClr>
          </a:solidFill>
        </p:spPr>
        <p:txBody>
          <a:bodyPr/>
          <a:lstStyle>
            <a:lvl1pPr marL="0" indent="0">
              <a:buNone/>
              <a:defRPr sz="3600"/>
            </a:lvl1pPr>
            <a:extLst/>
          </a:lstStyle>
          <a:p>
            <a:r>
              <a:rPr kumimoji="0" lang="en-US" smtClean="0"/>
              <a:t>Click icon to add picture</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9" name="Rounded Rectangle 8"/>
          <p:cNvSpPr/>
          <p:nvPr/>
        </p:nvSpPr>
        <p:spPr>
          <a:xfrm>
            <a:off x="465107" y="482402"/>
            <a:ext cx="9229788" cy="60960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13" name="Title Placeholder 12"/>
          <p:cNvSpPr>
            <a:spLocks noGrp="1"/>
          </p:cNvSpPr>
          <p:nvPr>
            <p:ph type="title"/>
          </p:nvPr>
        </p:nvSpPr>
        <p:spPr>
          <a:xfrm>
            <a:off x="558800" y="5539544"/>
            <a:ext cx="9093200" cy="1168400"/>
          </a:xfrm>
          <a:prstGeom prst="rect">
            <a:avLst/>
          </a:prstGeom>
        </p:spPr>
        <p:txBody>
          <a:bodyPr vert="horz" lIns="101599" tIns="50799" rIns="101599" bIns="50799"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58800" y="589280"/>
            <a:ext cx="9093200" cy="4653280"/>
          </a:xfrm>
          <a:prstGeom prst="rect">
            <a:avLst/>
          </a:prstGeom>
        </p:spPr>
        <p:txBody>
          <a:bodyPr vert="horz" lIns="203198" tIns="101599" rIns="101599" bIns="50799">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4195920" y="6790973"/>
            <a:ext cx="2540000" cy="405694"/>
          </a:xfrm>
          <a:prstGeom prst="rect">
            <a:avLst/>
          </a:prstGeom>
        </p:spPr>
        <p:txBody>
          <a:bodyPr vert="horz" lIns="101599" tIns="50799" rIns="101599" bIns="50799" anchor="b"/>
          <a:lstStyle>
            <a:lvl1pPr algn="r" eaLnBrk="1" latinLnBrk="0" hangingPunct="1">
              <a:defRPr kumimoji="0" sz="1100">
                <a:solidFill>
                  <a:schemeClr val="bg2">
                    <a:shade val="50000"/>
                  </a:schemeClr>
                </a:solidFill>
              </a:defRPr>
            </a:lvl1pPr>
            <a:extLst/>
          </a:lstStyle>
          <a:p>
            <a:fld id="{327B613C-1AD7-49D3-885D-F654C5CDBAA6}" type="datetime1">
              <a:rPr lang="en-US" smtClean="0"/>
              <a:pPr/>
              <a:t>3/4/2016</a:t>
            </a:fld>
            <a:endParaRPr lang="en-US" dirty="0"/>
          </a:p>
        </p:txBody>
      </p:sp>
      <p:sp>
        <p:nvSpPr>
          <p:cNvPr id="18" name="Footer Placeholder 17"/>
          <p:cNvSpPr>
            <a:spLocks noGrp="1"/>
          </p:cNvSpPr>
          <p:nvPr>
            <p:ph type="ftr" sz="quarter" idx="3"/>
          </p:nvPr>
        </p:nvSpPr>
        <p:spPr>
          <a:xfrm>
            <a:off x="6735920" y="6790973"/>
            <a:ext cx="2540000" cy="405694"/>
          </a:xfrm>
          <a:prstGeom prst="rect">
            <a:avLst/>
          </a:prstGeom>
        </p:spPr>
        <p:txBody>
          <a:bodyPr vert="horz" lIns="101599" tIns="50799" rIns="101599" bIns="50799" anchor="b"/>
          <a:lstStyle>
            <a:lvl1pPr algn="l" eaLnBrk="1" latinLnBrk="0" hangingPunct="1">
              <a:defRPr kumimoji="0" sz="1100">
                <a:solidFill>
                  <a:schemeClr val="bg2">
                    <a:shade val="50000"/>
                  </a:schemeClr>
                </a:solidFill>
              </a:defRPr>
            </a:lvl1pPr>
            <a:extLst/>
          </a:lstStyle>
          <a:p>
            <a:endParaRPr lang="en-US" dirty="0"/>
          </a:p>
        </p:txBody>
      </p:sp>
      <p:sp>
        <p:nvSpPr>
          <p:cNvPr id="5" name="Slide Number Placeholder 4"/>
          <p:cNvSpPr>
            <a:spLocks noGrp="1"/>
          </p:cNvSpPr>
          <p:nvPr>
            <p:ph type="sldNum" sz="quarter" idx="4"/>
          </p:nvPr>
        </p:nvSpPr>
        <p:spPr>
          <a:xfrm>
            <a:off x="9275920" y="6790973"/>
            <a:ext cx="508000" cy="405694"/>
          </a:xfrm>
          <a:prstGeom prst="rect">
            <a:avLst/>
          </a:prstGeom>
        </p:spPr>
        <p:txBody>
          <a:bodyPr vert="horz" lIns="101599" tIns="50799" rIns="101599" bIns="50799" anchor="b"/>
          <a:lstStyle>
            <a:lvl1pPr algn="r" eaLnBrk="1" latinLnBrk="0" hangingPunct="1">
              <a:defRPr kumimoji="0" sz="1100">
                <a:solidFill>
                  <a:schemeClr val="bg2">
                    <a:shade val="50000"/>
                  </a:schemeClr>
                </a:solidFill>
              </a:defRPr>
            </a:lvl1pPr>
            <a:extLst/>
          </a:lstStyle>
          <a:p>
            <a:fld id="{6E2D2B3B-882E-40F3-A32F-6DD51691504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4203"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 id="2147484213" r:id="rId11"/>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txStyles>
    <p:titleStyle>
      <a:lvl1pPr algn="l" rtl="0" eaLnBrk="1" latinLnBrk="0" hangingPunct="1">
        <a:spcBef>
          <a:spcPct val="0"/>
        </a:spcBef>
        <a:buNone/>
        <a:defRPr kumimoji="0" sz="40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94637" indent="-294637" algn="l" rtl="0" eaLnBrk="1" latinLnBrk="0" hangingPunct="1">
        <a:spcBef>
          <a:spcPts val="278"/>
        </a:spcBef>
        <a:buClr>
          <a:schemeClr val="accent1"/>
        </a:buClr>
        <a:buSzPct val="80000"/>
        <a:buFont typeface="Wingdings 2"/>
        <a:buChar char=""/>
        <a:defRPr kumimoji="0" sz="3100" kern="1200">
          <a:solidFill>
            <a:schemeClr val="tx1"/>
          </a:solidFill>
          <a:effectLst/>
          <a:latin typeface="+mn-lt"/>
          <a:ea typeface="+mn-ea"/>
          <a:cs typeface="+mn-cs"/>
        </a:defRPr>
      </a:lvl1pPr>
      <a:lvl2pPr marL="609594" indent="-223518" algn="l" rtl="0" eaLnBrk="1" latinLnBrk="0" hangingPunct="1">
        <a:spcBef>
          <a:spcPts val="278"/>
        </a:spcBef>
        <a:buClr>
          <a:schemeClr val="accent1"/>
        </a:buClr>
        <a:buSzPct val="100000"/>
        <a:buFont typeface="Verdana"/>
        <a:buChar char="◦"/>
        <a:defRPr kumimoji="0" sz="2700" kern="1200">
          <a:solidFill>
            <a:schemeClr val="tx1"/>
          </a:solidFill>
          <a:latin typeface="+mn-lt"/>
          <a:ea typeface="+mn-ea"/>
          <a:cs typeface="+mn-cs"/>
        </a:defRPr>
      </a:lvl2pPr>
      <a:lvl3pPr marL="873751" indent="-203198" algn="l" rtl="0" eaLnBrk="1" latinLnBrk="0" hangingPunct="1">
        <a:spcBef>
          <a:spcPts val="278"/>
        </a:spcBef>
        <a:buClr>
          <a:schemeClr val="accent2">
            <a:tint val="85000"/>
            <a:satMod val="285000"/>
          </a:schemeClr>
        </a:buClr>
        <a:buSzPct val="100000"/>
        <a:buFont typeface="Wingdings 2"/>
        <a:buChar char=""/>
        <a:defRPr kumimoji="0" sz="2400" kern="1200">
          <a:solidFill>
            <a:schemeClr val="tx1"/>
          </a:solidFill>
          <a:latin typeface="+mn-lt"/>
          <a:ea typeface="+mn-ea"/>
          <a:cs typeface="+mn-cs"/>
        </a:defRPr>
      </a:lvl3pPr>
      <a:lvl4pPr marL="1137909" indent="-203198" algn="l" rtl="0" eaLnBrk="1" latinLnBrk="0" hangingPunct="1">
        <a:spcBef>
          <a:spcPts val="256"/>
        </a:spcBef>
        <a:buClr>
          <a:schemeClr val="accent2">
            <a:tint val="85000"/>
            <a:satMod val="285000"/>
          </a:schemeClr>
        </a:buClr>
        <a:buSzPct val="112000"/>
        <a:buFont typeface="Verdana"/>
        <a:buChar char="◦"/>
        <a:defRPr kumimoji="0" sz="2100" kern="1200">
          <a:solidFill>
            <a:schemeClr val="tx1"/>
          </a:solidFill>
          <a:latin typeface="+mn-lt"/>
          <a:ea typeface="+mn-ea"/>
          <a:cs typeface="+mn-cs"/>
        </a:defRPr>
      </a:lvl4pPr>
      <a:lvl5pPr marL="1422386" indent="-203198" algn="l" rtl="0" eaLnBrk="1" latinLnBrk="0" hangingPunct="1">
        <a:spcBef>
          <a:spcPts val="278"/>
        </a:spcBef>
        <a:buClr>
          <a:schemeClr val="accent3">
            <a:tint val="85000"/>
            <a:satMod val="275000"/>
          </a:schemeClr>
        </a:buClr>
        <a:buSzPct val="100000"/>
        <a:buFont typeface="Wingdings 2"/>
        <a:buChar char=""/>
        <a:defRPr kumimoji="0" sz="2000" kern="1200">
          <a:solidFill>
            <a:schemeClr val="tx1"/>
          </a:solidFill>
          <a:latin typeface="+mn-lt"/>
          <a:ea typeface="+mn-ea"/>
          <a:cs typeface="+mn-cs"/>
        </a:defRPr>
      </a:lvl5pPr>
      <a:lvl6pPr marL="1656063" indent="-203198" algn="l" rtl="0" eaLnBrk="1" latinLnBrk="0" hangingPunct="1">
        <a:spcBef>
          <a:spcPts val="278"/>
        </a:spcBef>
        <a:buClr>
          <a:schemeClr val="accent3">
            <a:tint val="85000"/>
            <a:satMod val="275000"/>
          </a:schemeClr>
        </a:buClr>
        <a:buSzPct val="100000"/>
        <a:buFont typeface="Verdana"/>
        <a:buChar char="◦"/>
        <a:defRPr kumimoji="0" sz="1900" kern="1200" baseline="0">
          <a:solidFill>
            <a:schemeClr val="tx1"/>
          </a:solidFill>
          <a:latin typeface="+mn-lt"/>
          <a:ea typeface="+mn-ea"/>
          <a:cs typeface="+mn-cs"/>
        </a:defRPr>
      </a:lvl6pPr>
      <a:lvl7pPr marL="1889741"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7pPr>
      <a:lvl8pPr marL="2133579" indent="-203198" algn="l" rtl="0" eaLnBrk="1" latinLnBrk="0" hangingPunct="1">
        <a:spcBef>
          <a:spcPts val="286"/>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8pPr>
      <a:lvl9pPr marL="2387576"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507995" algn="l" rtl="0" eaLnBrk="1" latinLnBrk="0" hangingPunct="1">
        <a:defRPr kumimoji="0" kern="1200">
          <a:solidFill>
            <a:schemeClr val="tx1"/>
          </a:solidFill>
          <a:latin typeface="+mn-lt"/>
          <a:ea typeface="+mn-ea"/>
          <a:cs typeface="+mn-cs"/>
        </a:defRPr>
      </a:lvl2pPr>
      <a:lvl3pPr marL="1015990" algn="l" rtl="0" eaLnBrk="1" latinLnBrk="0" hangingPunct="1">
        <a:defRPr kumimoji="0" kern="1200">
          <a:solidFill>
            <a:schemeClr val="tx1"/>
          </a:solidFill>
          <a:latin typeface="+mn-lt"/>
          <a:ea typeface="+mn-ea"/>
          <a:cs typeface="+mn-cs"/>
        </a:defRPr>
      </a:lvl3pPr>
      <a:lvl4pPr marL="1523985" algn="l" rtl="0" eaLnBrk="1" latinLnBrk="0" hangingPunct="1">
        <a:defRPr kumimoji="0" kern="1200">
          <a:solidFill>
            <a:schemeClr val="tx1"/>
          </a:solidFill>
          <a:latin typeface="+mn-lt"/>
          <a:ea typeface="+mn-ea"/>
          <a:cs typeface="+mn-cs"/>
        </a:defRPr>
      </a:lvl4pPr>
      <a:lvl5pPr marL="2031980" algn="l" rtl="0" eaLnBrk="1" latinLnBrk="0" hangingPunct="1">
        <a:defRPr kumimoji="0" kern="1200">
          <a:solidFill>
            <a:schemeClr val="tx1"/>
          </a:solidFill>
          <a:latin typeface="+mn-lt"/>
          <a:ea typeface="+mn-ea"/>
          <a:cs typeface="+mn-cs"/>
        </a:defRPr>
      </a:lvl5pPr>
      <a:lvl6pPr marL="2539975" algn="l" rtl="0" eaLnBrk="1" latinLnBrk="0" hangingPunct="1">
        <a:defRPr kumimoji="0" kern="1200">
          <a:solidFill>
            <a:schemeClr val="tx1"/>
          </a:solidFill>
          <a:latin typeface="+mn-lt"/>
          <a:ea typeface="+mn-ea"/>
          <a:cs typeface="+mn-cs"/>
        </a:defRPr>
      </a:lvl6pPr>
      <a:lvl7pPr marL="3047970" algn="l" rtl="0" eaLnBrk="1" latinLnBrk="0" hangingPunct="1">
        <a:defRPr kumimoji="0" kern="1200">
          <a:solidFill>
            <a:schemeClr val="tx1"/>
          </a:solidFill>
          <a:latin typeface="+mn-lt"/>
          <a:ea typeface="+mn-ea"/>
          <a:cs typeface="+mn-cs"/>
        </a:defRPr>
      </a:lvl7pPr>
      <a:lvl8pPr marL="3555964" algn="l" rtl="0" eaLnBrk="1" latinLnBrk="0" hangingPunct="1">
        <a:defRPr kumimoji="0" kern="1200">
          <a:solidFill>
            <a:schemeClr val="tx1"/>
          </a:solidFill>
          <a:latin typeface="+mn-lt"/>
          <a:ea typeface="+mn-ea"/>
          <a:cs typeface="+mn-cs"/>
        </a:defRPr>
      </a:lvl8pPr>
      <a:lvl9pPr marL="4063959"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em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tiff"/><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9.tiff"/><Relationship Id="rId1" Type="http://schemas.openxmlformats.org/officeDocument/2006/relationships/slideLayout" Target="../slideLayouts/slideLayout7.xml"/><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hyperlink" Target="http://conference.nysaflt.org/2016/"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5.png"/><Relationship Id="rId7"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hyperlink" Target="http://www.google.com/url?sa=i&amp;rct=j&amp;q=&amp;esrc=s&amp;frm=1&amp;source=images&amp;cd=&amp;cad=rja&amp;docid=ye9FUn0oKlHaxM&amp;tbnid=agJe9YBYJ2KSzM:&amp;ved=&amp;url=http://icccet.org/?page_id=36&amp;ei=pBUOU9HlK-jJsQSJtIHQCw&amp;bvm=bv.61965928,d.eW0&amp;psig=AFQjCNFKFEFkeOlEd1DvpJXBkpuPFQRc1A&amp;ust=1393518340604404"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2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9.png"/><Relationship Id="rId4" Type="http://schemas.openxmlformats.org/officeDocument/2006/relationships/hyperlink" Target="http://nysafltrochester.wikispaces.com/Home"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43.png"/><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jp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
        <p:cNvGrpSpPr/>
        <p:nvPr/>
      </p:nvGrpSpPr>
      <p:grpSpPr>
        <a:xfrm>
          <a:off x="0" y="0"/>
          <a:ext cx="0" cy="0"/>
          <a:chOff x="0" y="0"/>
          <a:chExt cx="0" cy="0"/>
        </a:xfrm>
      </p:grpSpPr>
      <p:sp>
        <p:nvSpPr>
          <p:cNvPr id="19" name="Shape 19"/>
          <p:cNvSpPr/>
          <p:nvPr/>
        </p:nvSpPr>
        <p:spPr>
          <a:xfrm>
            <a:off x="0" y="676276"/>
            <a:ext cx="10131400" cy="2038350"/>
          </a:xfrm>
          <a:prstGeom prst="rect">
            <a:avLst/>
          </a:prstGeom>
          <a:blipFill>
            <a:blip r:embed="rId3"/>
            <a:stretch>
              <a:fillRect/>
            </a:stretch>
          </a:blipFill>
        </p:spPr>
      </p:sp>
      <p:sp>
        <p:nvSpPr>
          <p:cNvPr id="22" name="Shape 22"/>
          <p:cNvSpPr txBox="1"/>
          <p:nvPr/>
        </p:nvSpPr>
        <p:spPr>
          <a:xfrm>
            <a:off x="626962" y="5672461"/>
            <a:ext cx="8809620" cy="1406400"/>
          </a:xfrm>
          <a:prstGeom prst="rect">
            <a:avLst/>
          </a:prstGeom>
        </p:spPr>
        <p:txBody>
          <a:bodyPr lIns="38100" tIns="38100" rIns="38100" bIns="38100" anchor="t" anchorCtr="0">
            <a:noAutofit/>
          </a:bodyPr>
          <a:lstStyle/>
          <a:p>
            <a:pPr algn="ctr"/>
            <a:r>
              <a:rPr lang="en-US" sz="2400" i="1" dirty="0" smtClean="0">
                <a:latin typeface="Arial Black" panose="020B0A04020102020204" pitchFamily="34" charset="0"/>
              </a:rPr>
              <a:t>Addressing the Language Needs of a Changing World:  Preparing our Teachers </a:t>
            </a:r>
          </a:p>
          <a:p>
            <a:pPr algn="ctr"/>
            <a:r>
              <a:rPr lang="en-US" sz="2400" i="1" dirty="0" smtClean="0">
                <a:latin typeface="Arial Black" panose="020B0A04020102020204" pitchFamily="34" charset="0"/>
              </a:rPr>
              <a:t>and Preparing our Students</a:t>
            </a:r>
            <a:endParaRPr lang="en-US" sz="2400" dirty="0">
              <a:latin typeface="Arial Black" panose="020B0A04020102020204" pitchFamily="34" charset="0"/>
            </a:endParaRPr>
          </a:p>
          <a:p>
            <a:r>
              <a:rPr lang="en-US" sz="2400" dirty="0">
                <a:latin typeface="Arial Black" panose="020B0A04020102020204" pitchFamily="34" charset="0"/>
              </a:rPr>
              <a:t> </a:t>
            </a:r>
          </a:p>
          <a:p>
            <a:endParaRPr lang="en-US" sz="3600" b="1" i="1" dirty="0"/>
          </a:p>
        </p:txBody>
      </p:sp>
      <p:sp>
        <p:nvSpPr>
          <p:cNvPr id="2" name="Rectangle 1"/>
          <p:cNvSpPr/>
          <p:nvPr/>
        </p:nvSpPr>
        <p:spPr>
          <a:xfrm>
            <a:off x="430104" y="552887"/>
            <a:ext cx="9313336" cy="2462213"/>
          </a:xfrm>
          <a:prstGeom prst="rect">
            <a:avLst/>
          </a:prstGeom>
        </p:spPr>
        <p:txBody>
          <a:bodyPr wrap="square">
            <a:spAutoFit/>
          </a:bodyPr>
          <a:lstStyle/>
          <a:p>
            <a:pPr algn="ctr"/>
            <a:r>
              <a:rPr lang="en-US" sz="2800" dirty="0" smtClean="0">
                <a:latin typeface="Arial Black" panose="020B0A04020102020204" pitchFamily="34" charset="0"/>
              </a:rPr>
              <a:t>2016 NYSAFLT Spring Conference</a:t>
            </a:r>
            <a:endParaRPr lang="en-US" sz="2800" dirty="0">
              <a:latin typeface="Arial Black" panose="020B0A04020102020204" pitchFamily="34" charset="0"/>
            </a:endParaRPr>
          </a:p>
          <a:p>
            <a:pPr algn="ctr"/>
            <a:r>
              <a:rPr lang="en-US" sz="2800" dirty="0">
                <a:latin typeface="Arial Black" panose="020B0A04020102020204" pitchFamily="34" charset="0"/>
              </a:rPr>
              <a:t>March 5</a:t>
            </a:r>
            <a:r>
              <a:rPr lang="en-US" sz="2800" dirty="0" smtClean="0">
                <a:latin typeface="Arial Black" panose="020B0A04020102020204" pitchFamily="34" charset="0"/>
              </a:rPr>
              <a:t>, 2016 - Nazareth College</a:t>
            </a:r>
          </a:p>
          <a:p>
            <a:pPr algn="ctr"/>
            <a:r>
              <a:rPr lang="en-US" sz="2800" dirty="0" smtClean="0">
                <a:latin typeface="Arial Black" panose="020B0A04020102020204" pitchFamily="34" charset="0"/>
              </a:rPr>
              <a:t>Co-sponsored by WNYFLEC</a:t>
            </a:r>
            <a:endParaRPr lang="en-US" sz="2800" dirty="0">
              <a:latin typeface="Arial Black" panose="020B0A04020102020204" pitchFamily="34" charset="0"/>
            </a:endParaRPr>
          </a:p>
          <a:p>
            <a:r>
              <a:rPr lang="en-US" dirty="0">
                <a:latin typeface="Arial Black" panose="020B0A04020102020204" pitchFamily="34" charset="0"/>
              </a:rPr>
              <a:t> </a:t>
            </a:r>
          </a:p>
          <a:p>
            <a:r>
              <a:rPr lang="en-US" dirty="0">
                <a:latin typeface="Arial Black" panose="020B0A04020102020204" pitchFamily="34" charset="0"/>
              </a:rPr>
              <a:t> </a:t>
            </a:r>
          </a:p>
          <a:p>
            <a:r>
              <a:rPr lang="en-US" dirty="0">
                <a:latin typeface="Arial Black" panose="020B0A04020102020204" pitchFamily="34" charset="0"/>
              </a:rPr>
              <a:t> </a:t>
            </a:r>
          </a:p>
          <a:p>
            <a:r>
              <a:rPr lang="en-US" dirty="0">
                <a:latin typeface="Arial Black" panose="020B0A04020102020204" pitchFamily="34" charset="0"/>
              </a:rPr>
              <a:t> </a:t>
            </a:r>
          </a:p>
          <a:p>
            <a:r>
              <a:rPr lang="en-US" dirty="0">
                <a:latin typeface="Arial Black" panose="020B0A04020102020204" pitchFamily="34" charset="0"/>
              </a:rPr>
              <a:t> </a:t>
            </a: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584" y="2665455"/>
            <a:ext cx="2112608" cy="2147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5794" y="2196336"/>
            <a:ext cx="6300788" cy="3143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1935002" y="780964"/>
            <a:ext cx="6970712" cy="771525"/>
          </a:xfrm>
        </p:spPr>
        <p:txBody>
          <a:bodyPr>
            <a:noAutofit/>
          </a:bodyPr>
          <a:lstStyle/>
          <a:p>
            <a:pPr eaLnBrk="1" hangingPunct="1"/>
            <a:r>
              <a:rPr lang="en-US" sz="4400" u="sng" dirty="0" smtClean="0">
                <a:solidFill>
                  <a:srgbClr val="000000"/>
                </a:solidFill>
                <a:effectLst/>
                <a:latin typeface="Cambria" panose="02040503050406030204" pitchFamily="18" charset="0"/>
              </a:rPr>
              <a:t>WNY Regional </a:t>
            </a:r>
            <a:r>
              <a:rPr lang="en-US" sz="4400" u="sng" dirty="0">
                <a:solidFill>
                  <a:srgbClr val="000000"/>
                </a:solidFill>
                <a:effectLst/>
                <a:latin typeface="Cambria" panose="02040503050406030204" pitchFamily="18" charset="0"/>
              </a:rPr>
              <a:t>Directors</a:t>
            </a:r>
          </a:p>
        </p:txBody>
      </p:sp>
      <p:sp>
        <p:nvSpPr>
          <p:cNvPr id="6149" name="Rectangle 10"/>
          <p:cNvSpPr>
            <a:spLocks noChangeArrowheads="1"/>
          </p:cNvSpPr>
          <p:nvPr/>
        </p:nvSpPr>
        <p:spPr bwMode="auto">
          <a:xfrm>
            <a:off x="4826001" y="5249334"/>
            <a:ext cx="205254" cy="324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1598" tIns="50798" rIns="101598" bIns="50798">
            <a:spAutoFit/>
          </a:bodyPr>
          <a:lstStyle/>
          <a:p>
            <a:endParaRPr lang="en-US"/>
          </a:p>
        </p:txBody>
      </p:sp>
      <p:sp>
        <p:nvSpPr>
          <p:cNvPr id="6150" name="Rectangle 11"/>
          <p:cNvSpPr>
            <a:spLocks noChangeArrowheads="1"/>
          </p:cNvSpPr>
          <p:nvPr/>
        </p:nvSpPr>
        <p:spPr bwMode="auto">
          <a:xfrm>
            <a:off x="652236" y="5867733"/>
            <a:ext cx="8757892" cy="595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1598" tIns="50798" rIns="101598" bIns="50798">
            <a:spAutoFit/>
          </a:bodyPr>
          <a:lstStyle/>
          <a:p>
            <a:pPr algn="ctr"/>
            <a:r>
              <a:rPr lang="en-US" sz="3200" b="1" dirty="0" smtClean="0">
                <a:latin typeface="Cambria" panose="02040503050406030204" pitchFamily="18" charset="0"/>
              </a:rPr>
              <a:t>http</a:t>
            </a:r>
            <a:r>
              <a:rPr lang="en-US" sz="3200" b="1" dirty="0">
                <a:latin typeface="Cambria" panose="02040503050406030204" pitchFamily="18" charset="0"/>
              </a:rPr>
              <a:t>://nysaflt.org/regions</a:t>
            </a:r>
          </a:p>
        </p:txBody>
      </p:sp>
      <p:pic>
        <p:nvPicPr>
          <p:cNvPr id="11" name="Picture 10"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4098" name="Picture 1"/>
          <p:cNvPicPr>
            <a:picLocks noChangeAspect="1" noChangeArrowheads="1"/>
          </p:cNvPicPr>
          <p:nvPr/>
        </p:nvPicPr>
        <p:blipFill>
          <a:blip r:embed="rId4">
            <a:extLst>
              <a:ext uri="{28A0092B-C50C-407E-A947-70E740481C1C}">
                <a14:useLocalDpi xmlns:a14="http://schemas.microsoft.com/office/drawing/2010/main" val="0"/>
              </a:ext>
            </a:extLst>
          </a:blip>
          <a:srcRect l="20728" t="69984" r="35513" b="4196"/>
          <a:stretch>
            <a:fillRect/>
          </a:stretch>
        </p:blipFill>
        <p:spPr bwMode="auto">
          <a:xfrm>
            <a:off x="1020158" y="2558521"/>
            <a:ext cx="7885556" cy="254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00512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0408" y="3779937"/>
            <a:ext cx="234360" cy="307777"/>
          </a:xfrm>
          <a:prstGeom prst="rect">
            <a:avLst/>
          </a:prstGeom>
        </p:spPr>
        <p:txBody>
          <a:bodyPr wrap="none">
            <a:spAutoFit/>
          </a:bodyPr>
          <a:lstStyle/>
          <a:p>
            <a:r>
              <a:rPr lang="en-US" dirty="0">
                <a:solidFill>
                  <a:prstClr val="black"/>
                </a:solidFill>
                <a:latin typeface="Helvetica" charset="0"/>
              </a:rPr>
              <a:t> </a:t>
            </a:r>
            <a:endParaRPr lang="en-US" dirty="0"/>
          </a:p>
        </p:txBody>
      </p:sp>
      <p:pic>
        <p:nvPicPr>
          <p:cNvPr id="6" name="Picture 5"/>
          <p:cNvPicPr>
            <a:picLocks noChangeAspect="1"/>
          </p:cNvPicPr>
          <p:nvPr/>
        </p:nvPicPr>
        <p:blipFill>
          <a:blip r:embed="rId2"/>
          <a:stretch>
            <a:fillRect/>
          </a:stretch>
        </p:blipFill>
        <p:spPr>
          <a:xfrm>
            <a:off x="4820556" y="569543"/>
            <a:ext cx="4730159" cy="6420787"/>
          </a:xfrm>
          <a:prstGeom prst="rect">
            <a:avLst/>
          </a:prstGeom>
        </p:spPr>
      </p:pic>
      <p:pic>
        <p:nvPicPr>
          <p:cNvPr id="7" name="Picture 6"/>
          <p:cNvPicPr>
            <a:picLocks noChangeAspect="1"/>
          </p:cNvPicPr>
          <p:nvPr/>
        </p:nvPicPr>
        <p:blipFill>
          <a:blip r:embed="rId3"/>
          <a:stretch>
            <a:fillRect/>
          </a:stretch>
        </p:blipFill>
        <p:spPr>
          <a:xfrm>
            <a:off x="592419" y="1410736"/>
            <a:ext cx="3904105" cy="2928079"/>
          </a:xfrm>
          <a:prstGeom prst="rect">
            <a:avLst/>
          </a:prstGeom>
        </p:spPr>
      </p:pic>
      <p:sp>
        <p:nvSpPr>
          <p:cNvPr id="8" name="TextBox 7"/>
          <p:cNvSpPr txBox="1"/>
          <p:nvPr/>
        </p:nvSpPr>
        <p:spPr>
          <a:xfrm>
            <a:off x="719528" y="569543"/>
            <a:ext cx="3776996" cy="646331"/>
          </a:xfrm>
          <a:prstGeom prst="rect">
            <a:avLst/>
          </a:prstGeom>
          <a:noFill/>
        </p:spPr>
        <p:txBody>
          <a:bodyPr wrap="none" rtlCol="0">
            <a:spAutoFit/>
          </a:bodyPr>
          <a:lstStyle/>
          <a:p>
            <a:pPr algn="ctr"/>
            <a:r>
              <a:rPr lang="en-US" sz="3600" b="1" u="sng" dirty="0" smtClean="0">
                <a:latin typeface="Arial Rounded MT Bold" charset="0"/>
                <a:ea typeface="Arial Rounded MT Bold" charset="0"/>
                <a:cs typeface="Arial Rounded MT Bold" charset="0"/>
              </a:rPr>
              <a:t>Folder Contents</a:t>
            </a:r>
            <a:endParaRPr lang="en-US" sz="3600" b="1" u="sng" dirty="0">
              <a:latin typeface="Arial Rounded MT Bold" charset="0"/>
              <a:ea typeface="Arial Rounded MT Bold" charset="0"/>
              <a:cs typeface="Arial Rounded MT Bold" charset="0"/>
            </a:endParaRPr>
          </a:p>
        </p:txBody>
      </p:sp>
      <p:sp>
        <p:nvSpPr>
          <p:cNvPr id="9" name="TextBox 8"/>
          <p:cNvSpPr txBox="1"/>
          <p:nvPr/>
        </p:nvSpPr>
        <p:spPr>
          <a:xfrm>
            <a:off x="719528" y="4668588"/>
            <a:ext cx="3776996" cy="1200329"/>
          </a:xfrm>
          <a:prstGeom prst="rect">
            <a:avLst/>
          </a:prstGeom>
          <a:noFill/>
        </p:spPr>
        <p:txBody>
          <a:bodyPr wrap="square" rtlCol="0">
            <a:spAutoFit/>
          </a:bodyPr>
          <a:lstStyle/>
          <a:p>
            <a:pPr algn="ctr"/>
            <a:r>
              <a:rPr lang="en-US" sz="3600" b="1" dirty="0" smtClean="0">
                <a:latin typeface="Arial Rounded MT Bold" charset="0"/>
                <a:ea typeface="Arial Rounded MT Bold" charset="0"/>
                <a:cs typeface="Arial Rounded MT Bold" charset="0"/>
              </a:rPr>
              <a:t>Left side:</a:t>
            </a:r>
          </a:p>
          <a:p>
            <a:pPr algn="ctr"/>
            <a:r>
              <a:rPr lang="en-US" sz="3600" b="1" dirty="0" smtClean="0">
                <a:latin typeface="Arial Rounded MT Bold" charset="0"/>
                <a:ea typeface="Arial Rounded MT Bold" charset="0"/>
                <a:cs typeface="Arial Rounded MT Bold" charset="0"/>
              </a:rPr>
              <a:t>Program</a:t>
            </a:r>
            <a:endParaRPr lang="en-US" sz="3600" b="1" dirty="0">
              <a:latin typeface="Arial Rounded MT Bold" charset="0"/>
              <a:ea typeface="Arial Rounded MT Bold" charset="0"/>
              <a:cs typeface="Arial Rounded MT Bold" charset="0"/>
            </a:endParaRPr>
          </a:p>
        </p:txBody>
      </p:sp>
    </p:spTree>
    <p:extLst>
      <p:ext uri="{BB962C8B-B14F-4D97-AF65-F5344CB8AC3E}">
        <p14:creationId xmlns:p14="http://schemas.microsoft.com/office/powerpoint/2010/main" val="13052403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0408" y="3779937"/>
            <a:ext cx="234360" cy="307777"/>
          </a:xfrm>
          <a:prstGeom prst="rect">
            <a:avLst/>
          </a:prstGeom>
        </p:spPr>
        <p:txBody>
          <a:bodyPr wrap="none">
            <a:spAutoFit/>
          </a:bodyPr>
          <a:lstStyle/>
          <a:p>
            <a:r>
              <a:rPr lang="en-US" dirty="0">
                <a:solidFill>
                  <a:prstClr val="black"/>
                </a:solidFill>
                <a:latin typeface="Helvetica" charset="0"/>
              </a:rPr>
              <a:t> </a:t>
            </a:r>
            <a:endParaRPr lang="en-US" dirty="0"/>
          </a:p>
        </p:txBody>
      </p:sp>
      <p:pic>
        <p:nvPicPr>
          <p:cNvPr id="7" name="Picture 6"/>
          <p:cNvPicPr>
            <a:picLocks noChangeAspect="1"/>
          </p:cNvPicPr>
          <p:nvPr/>
        </p:nvPicPr>
        <p:blipFill>
          <a:blip r:embed="rId2"/>
          <a:stretch>
            <a:fillRect/>
          </a:stretch>
        </p:blipFill>
        <p:spPr>
          <a:xfrm>
            <a:off x="592419" y="1410736"/>
            <a:ext cx="3904105" cy="2928079"/>
          </a:xfrm>
          <a:prstGeom prst="rect">
            <a:avLst/>
          </a:prstGeom>
        </p:spPr>
      </p:pic>
      <p:sp>
        <p:nvSpPr>
          <p:cNvPr id="8" name="TextBox 7"/>
          <p:cNvSpPr txBox="1"/>
          <p:nvPr/>
        </p:nvSpPr>
        <p:spPr>
          <a:xfrm>
            <a:off x="719528" y="569543"/>
            <a:ext cx="3776996" cy="646331"/>
          </a:xfrm>
          <a:prstGeom prst="rect">
            <a:avLst/>
          </a:prstGeom>
          <a:noFill/>
        </p:spPr>
        <p:txBody>
          <a:bodyPr wrap="none" rtlCol="0">
            <a:spAutoFit/>
          </a:bodyPr>
          <a:lstStyle/>
          <a:p>
            <a:pPr algn="ctr"/>
            <a:r>
              <a:rPr lang="en-US" sz="3600" b="1" u="sng" dirty="0" smtClean="0">
                <a:latin typeface="Arial Rounded MT Bold" charset="0"/>
                <a:ea typeface="Arial Rounded MT Bold" charset="0"/>
                <a:cs typeface="Arial Rounded MT Bold" charset="0"/>
              </a:rPr>
              <a:t>Folder Contents</a:t>
            </a:r>
            <a:endParaRPr lang="en-US" sz="3600" b="1" u="sng" dirty="0">
              <a:latin typeface="Arial Rounded MT Bold" charset="0"/>
              <a:ea typeface="Arial Rounded MT Bold" charset="0"/>
              <a:cs typeface="Arial Rounded MT Bold" charset="0"/>
            </a:endParaRPr>
          </a:p>
        </p:txBody>
      </p:sp>
      <p:sp>
        <p:nvSpPr>
          <p:cNvPr id="9" name="TextBox 8"/>
          <p:cNvSpPr txBox="1"/>
          <p:nvPr/>
        </p:nvSpPr>
        <p:spPr>
          <a:xfrm>
            <a:off x="719528" y="4668588"/>
            <a:ext cx="3776996" cy="1754326"/>
          </a:xfrm>
          <a:prstGeom prst="rect">
            <a:avLst/>
          </a:prstGeom>
          <a:noFill/>
        </p:spPr>
        <p:txBody>
          <a:bodyPr wrap="square" rtlCol="0">
            <a:spAutoFit/>
          </a:bodyPr>
          <a:lstStyle/>
          <a:p>
            <a:pPr algn="ctr"/>
            <a:r>
              <a:rPr lang="en-US" sz="3600" b="1" dirty="0" smtClean="0">
                <a:latin typeface="Arial Rounded MT Bold" charset="0"/>
                <a:ea typeface="Arial Rounded MT Bold" charset="0"/>
                <a:cs typeface="Arial Rounded MT Bold" charset="0"/>
              </a:rPr>
              <a:t>Left side:</a:t>
            </a:r>
          </a:p>
          <a:p>
            <a:pPr algn="ctr"/>
            <a:r>
              <a:rPr lang="en-US" sz="3600" b="1" dirty="0" smtClean="0">
                <a:latin typeface="Arial Rounded MT Bold" charset="0"/>
                <a:ea typeface="Arial Rounded MT Bold" charset="0"/>
                <a:cs typeface="Arial Rounded MT Bold" charset="0"/>
              </a:rPr>
              <a:t>Letter from WNY Directors</a:t>
            </a:r>
            <a:endParaRPr lang="en-US" sz="3600" b="1" dirty="0">
              <a:latin typeface="Arial Rounded MT Bold" charset="0"/>
              <a:ea typeface="Arial Rounded MT Bold" charset="0"/>
              <a:cs typeface="Arial Rounded MT Bold" charset="0"/>
            </a:endParaRPr>
          </a:p>
        </p:txBody>
      </p:sp>
      <p:pic>
        <p:nvPicPr>
          <p:cNvPr id="2" name="Picture 1"/>
          <p:cNvPicPr>
            <a:picLocks noChangeAspect="1"/>
          </p:cNvPicPr>
          <p:nvPr/>
        </p:nvPicPr>
        <p:blipFill>
          <a:blip r:embed="rId3"/>
          <a:stretch>
            <a:fillRect/>
          </a:stretch>
        </p:blipFill>
        <p:spPr>
          <a:xfrm>
            <a:off x="5031709" y="876842"/>
            <a:ext cx="4413352" cy="5806190"/>
          </a:xfrm>
          <a:prstGeom prst="rect">
            <a:avLst/>
          </a:prstGeom>
        </p:spPr>
      </p:pic>
    </p:spTree>
    <p:extLst>
      <p:ext uri="{BB962C8B-B14F-4D97-AF65-F5344CB8AC3E}">
        <p14:creationId xmlns:p14="http://schemas.microsoft.com/office/powerpoint/2010/main" val="6722224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0408" y="3779937"/>
            <a:ext cx="234360" cy="307777"/>
          </a:xfrm>
          <a:prstGeom prst="rect">
            <a:avLst/>
          </a:prstGeom>
        </p:spPr>
        <p:txBody>
          <a:bodyPr wrap="none">
            <a:spAutoFit/>
          </a:bodyPr>
          <a:lstStyle/>
          <a:p>
            <a:r>
              <a:rPr lang="en-US" dirty="0">
                <a:solidFill>
                  <a:prstClr val="black"/>
                </a:solidFill>
                <a:latin typeface="Helvetica" charset="0"/>
              </a:rPr>
              <a:t> </a:t>
            </a:r>
            <a:endParaRPr lang="en-US" dirty="0"/>
          </a:p>
        </p:txBody>
      </p:sp>
      <p:pic>
        <p:nvPicPr>
          <p:cNvPr id="7" name="Picture 6"/>
          <p:cNvPicPr>
            <a:picLocks noChangeAspect="1"/>
          </p:cNvPicPr>
          <p:nvPr/>
        </p:nvPicPr>
        <p:blipFill>
          <a:blip r:embed="rId2"/>
          <a:stretch>
            <a:fillRect/>
          </a:stretch>
        </p:blipFill>
        <p:spPr>
          <a:xfrm>
            <a:off x="592419" y="1410736"/>
            <a:ext cx="3904105" cy="2928079"/>
          </a:xfrm>
          <a:prstGeom prst="rect">
            <a:avLst/>
          </a:prstGeom>
        </p:spPr>
      </p:pic>
      <p:sp>
        <p:nvSpPr>
          <p:cNvPr id="8" name="TextBox 7"/>
          <p:cNvSpPr txBox="1"/>
          <p:nvPr/>
        </p:nvSpPr>
        <p:spPr>
          <a:xfrm>
            <a:off x="719528" y="569543"/>
            <a:ext cx="3776996" cy="646331"/>
          </a:xfrm>
          <a:prstGeom prst="rect">
            <a:avLst/>
          </a:prstGeom>
          <a:noFill/>
        </p:spPr>
        <p:txBody>
          <a:bodyPr wrap="none" rtlCol="0">
            <a:spAutoFit/>
          </a:bodyPr>
          <a:lstStyle/>
          <a:p>
            <a:pPr algn="ctr"/>
            <a:r>
              <a:rPr lang="en-US" sz="3600" b="1" u="sng" dirty="0" smtClean="0">
                <a:latin typeface="Arial Rounded MT Bold" charset="0"/>
                <a:ea typeface="Arial Rounded MT Bold" charset="0"/>
                <a:cs typeface="Arial Rounded MT Bold" charset="0"/>
              </a:rPr>
              <a:t>Folder Contents</a:t>
            </a:r>
            <a:endParaRPr lang="en-US" sz="3600" b="1" u="sng" dirty="0">
              <a:latin typeface="Arial Rounded MT Bold" charset="0"/>
              <a:ea typeface="Arial Rounded MT Bold" charset="0"/>
              <a:cs typeface="Arial Rounded MT Bold" charset="0"/>
            </a:endParaRPr>
          </a:p>
        </p:txBody>
      </p:sp>
      <p:sp>
        <p:nvSpPr>
          <p:cNvPr id="9" name="TextBox 8"/>
          <p:cNvSpPr txBox="1"/>
          <p:nvPr/>
        </p:nvSpPr>
        <p:spPr>
          <a:xfrm>
            <a:off x="719528" y="4668588"/>
            <a:ext cx="3776996" cy="1754326"/>
          </a:xfrm>
          <a:prstGeom prst="rect">
            <a:avLst/>
          </a:prstGeom>
          <a:noFill/>
        </p:spPr>
        <p:txBody>
          <a:bodyPr wrap="square" rtlCol="0">
            <a:spAutoFit/>
          </a:bodyPr>
          <a:lstStyle/>
          <a:p>
            <a:pPr algn="ctr"/>
            <a:r>
              <a:rPr lang="en-US" sz="3600" b="1" dirty="0" smtClean="0">
                <a:latin typeface="Arial Rounded MT Bold" charset="0"/>
                <a:ea typeface="Arial Rounded MT Bold" charset="0"/>
                <a:cs typeface="Arial Rounded MT Bold" charset="0"/>
              </a:rPr>
              <a:t>Left side:</a:t>
            </a:r>
          </a:p>
          <a:p>
            <a:pPr algn="ctr"/>
            <a:r>
              <a:rPr lang="en-US" sz="3600" b="1" dirty="0" smtClean="0">
                <a:latin typeface="Arial Rounded MT Bold" charset="0"/>
                <a:ea typeface="Arial Rounded MT Bold" charset="0"/>
                <a:cs typeface="Arial Rounded MT Bold" charset="0"/>
              </a:rPr>
              <a:t>Certificate of Attendance</a:t>
            </a:r>
            <a:endParaRPr lang="en-US" sz="3600" b="1" dirty="0">
              <a:latin typeface="Arial Rounded MT Bold" charset="0"/>
              <a:ea typeface="Arial Rounded MT Bold" charset="0"/>
              <a:cs typeface="Arial Rounded MT Bold" charset="0"/>
            </a:endParaRPr>
          </a:p>
        </p:txBody>
      </p:sp>
      <p:pic>
        <p:nvPicPr>
          <p:cNvPr id="3" name="Picture 2"/>
          <p:cNvPicPr>
            <a:picLocks noChangeAspect="1"/>
          </p:cNvPicPr>
          <p:nvPr/>
        </p:nvPicPr>
        <p:blipFill>
          <a:blip r:embed="rId3"/>
          <a:stretch>
            <a:fillRect/>
          </a:stretch>
        </p:blipFill>
        <p:spPr>
          <a:xfrm rot="5400000">
            <a:off x="5831171" y="9375"/>
            <a:ext cx="3261883" cy="4347178"/>
          </a:xfrm>
          <a:prstGeom prst="rect">
            <a:avLst/>
          </a:prstGeom>
        </p:spPr>
      </p:pic>
      <p:pic>
        <p:nvPicPr>
          <p:cNvPr id="4" name="Picture 3"/>
          <p:cNvPicPr>
            <a:picLocks noChangeAspect="1"/>
          </p:cNvPicPr>
          <p:nvPr/>
        </p:nvPicPr>
        <p:blipFill>
          <a:blip r:embed="rId4"/>
          <a:stretch>
            <a:fillRect/>
          </a:stretch>
        </p:blipFill>
        <p:spPr>
          <a:xfrm rot="5400000">
            <a:off x="5920951" y="3335366"/>
            <a:ext cx="3082322" cy="4347179"/>
          </a:xfrm>
          <a:prstGeom prst="rect">
            <a:avLst/>
          </a:prstGeom>
        </p:spPr>
      </p:pic>
    </p:spTree>
    <p:extLst>
      <p:ext uri="{BB962C8B-B14F-4D97-AF65-F5344CB8AC3E}">
        <p14:creationId xmlns:p14="http://schemas.microsoft.com/office/powerpoint/2010/main" val="9984727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520408" y="3779937"/>
            <a:ext cx="234360" cy="307777"/>
          </a:xfrm>
          <a:prstGeom prst="rect">
            <a:avLst/>
          </a:prstGeom>
        </p:spPr>
        <p:txBody>
          <a:bodyPr wrap="none">
            <a:spAutoFit/>
          </a:bodyPr>
          <a:lstStyle/>
          <a:p>
            <a:r>
              <a:rPr lang="en-US" dirty="0">
                <a:solidFill>
                  <a:prstClr val="black"/>
                </a:solidFill>
                <a:latin typeface="Helvetica" charset="0"/>
              </a:rPr>
              <a:t> </a:t>
            </a:r>
            <a:endParaRPr lang="en-US" dirty="0"/>
          </a:p>
        </p:txBody>
      </p:sp>
      <p:pic>
        <p:nvPicPr>
          <p:cNvPr id="7" name="Picture 6"/>
          <p:cNvPicPr>
            <a:picLocks noChangeAspect="1"/>
          </p:cNvPicPr>
          <p:nvPr/>
        </p:nvPicPr>
        <p:blipFill>
          <a:blip r:embed="rId2"/>
          <a:stretch>
            <a:fillRect/>
          </a:stretch>
        </p:blipFill>
        <p:spPr>
          <a:xfrm>
            <a:off x="592419" y="1410736"/>
            <a:ext cx="3904105" cy="2928079"/>
          </a:xfrm>
          <a:prstGeom prst="rect">
            <a:avLst/>
          </a:prstGeom>
        </p:spPr>
      </p:pic>
      <p:sp>
        <p:nvSpPr>
          <p:cNvPr id="8" name="TextBox 7"/>
          <p:cNvSpPr txBox="1"/>
          <p:nvPr/>
        </p:nvSpPr>
        <p:spPr>
          <a:xfrm>
            <a:off x="719528" y="569543"/>
            <a:ext cx="3776996" cy="646331"/>
          </a:xfrm>
          <a:prstGeom prst="rect">
            <a:avLst/>
          </a:prstGeom>
          <a:noFill/>
        </p:spPr>
        <p:txBody>
          <a:bodyPr wrap="none" rtlCol="0">
            <a:spAutoFit/>
          </a:bodyPr>
          <a:lstStyle/>
          <a:p>
            <a:pPr algn="ctr"/>
            <a:r>
              <a:rPr lang="en-US" sz="3600" b="1" u="sng" dirty="0" smtClean="0">
                <a:latin typeface="Arial Rounded MT Bold" charset="0"/>
                <a:ea typeface="Arial Rounded MT Bold" charset="0"/>
                <a:cs typeface="Arial Rounded MT Bold" charset="0"/>
              </a:rPr>
              <a:t>Folder Contents</a:t>
            </a:r>
            <a:endParaRPr lang="en-US" sz="3600" b="1" u="sng" dirty="0">
              <a:latin typeface="Arial Rounded MT Bold" charset="0"/>
              <a:ea typeface="Arial Rounded MT Bold" charset="0"/>
              <a:cs typeface="Arial Rounded MT Bold" charset="0"/>
            </a:endParaRPr>
          </a:p>
        </p:txBody>
      </p:sp>
      <p:sp>
        <p:nvSpPr>
          <p:cNvPr id="9" name="TextBox 8"/>
          <p:cNvSpPr txBox="1"/>
          <p:nvPr/>
        </p:nvSpPr>
        <p:spPr>
          <a:xfrm>
            <a:off x="719528" y="4668588"/>
            <a:ext cx="3776996" cy="2308324"/>
          </a:xfrm>
          <a:prstGeom prst="rect">
            <a:avLst/>
          </a:prstGeom>
          <a:noFill/>
        </p:spPr>
        <p:txBody>
          <a:bodyPr wrap="square" rtlCol="0">
            <a:spAutoFit/>
          </a:bodyPr>
          <a:lstStyle/>
          <a:p>
            <a:pPr algn="ctr"/>
            <a:r>
              <a:rPr lang="en-US" sz="3600" b="1" dirty="0" smtClean="0">
                <a:latin typeface="Arial Rounded MT Bold" charset="0"/>
                <a:ea typeface="Arial Rounded MT Bold" charset="0"/>
                <a:cs typeface="Arial Rounded MT Bold" charset="0"/>
              </a:rPr>
              <a:t>Left side:</a:t>
            </a:r>
          </a:p>
          <a:p>
            <a:pPr algn="ctr"/>
            <a:r>
              <a:rPr lang="en-US" sz="3600" b="1" dirty="0" smtClean="0">
                <a:latin typeface="Arial Rounded MT Bold" charset="0"/>
                <a:ea typeface="Arial Rounded MT Bold" charset="0"/>
                <a:cs typeface="Arial Rounded MT Bold" charset="0"/>
              </a:rPr>
              <a:t>Conference Evaluation Form</a:t>
            </a:r>
            <a:endParaRPr lang="en-US" sz="3600" b="1" dirty="0">
              <a:latin typeface="Arial Rounded MT Bold" charset="0"/>
              <a:ea typeface="Arial Rounded MT Bold" charset="0"/>
              <a:cs typeface="Arial Rounded MT Bold" charset="0"/>
            </a:endParaRPr>
          </a:p>
        </p:txBody>
      </p:sp>
      <p:pic>
        <p:nvPicPr>
          <p:cNvPr id="3" name="Picture 2"/>
          <p:cNvPicPr>
            <a:picLocks noChangeAspect="1"/>
          </p:cNvPicPr>
          <p:nvPr/>
        </p:nvPicPr>
        <p:blipFill>
          <a:blip r:embed="rId3"/>
          <a:stretch>
            <a:fillRect/>
          </a:stretch>
        </p:blipFill>
        <p:spPr>
          <a:xfrm>
            <a:off x="4833707" y="749423"/>
            <a:ext cx="4749589" cy="6146050"/>
          </a:xfrm>
          <a:prstGeom prst="rect">
            <a:avLst/>
          </a:prstGeom>
        </p:spPr>
      </p:pic>
      <p:pic>
        <p:nvPicPr>
          <p:cNvPr id="4" name="Picture 3"/>
          <p:cNvPicPr>
            <a:picLocks noChangeAspect="1"/>
          </p:cNvPicPr>
          <p:nvPr/>
        </p:nvPicPr>
        <p:blipFill>
          <a:blip r:embed="rId4"/>
          <a:stretch>
            <a:fillRect/>
          </a:stretch>
        </p:blipFill>
        <p:spPr>
          <a:xfrm>
            <a:off x="6175537" y="2001937"/>
            <a:ext cx="2146300" cy="3556000"/>
          </a:xfrm>
          <a:prstGeom prst="rect">
            <a:avLst/>
          </a:prstGeom>
          <a:solidFill>
            <a:schemeClr val="bg1"/>
          </a:solidFill>
        </p:spPr>
      </p:pic>
    </p:spTree>
    <p:extLst>
      <p:ext uri="{BB962C8B-B14F-4D97-AF65-F5344CB8AC3E}">
        <p14:creationId xmlns:p14="http://schemas.microsoft.com/office/powerpoint/2010/main" val="178718903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7" name="Rectangle 2"/>
          <p:cNvSpPr txBox="1">
            <a:spLocks noChangeArrowheads="1"/>
          </p:cNvSpPr>
          <p:nvPr/>
        </p:nvSpPr>
        <p:spPr>
          <a:xfrm>
            <a:off x="1915160" y="877570"/>
            <a:ext cx="7594600" cy="650875"/>
          </a:xfrm>
          <a:prstGeom prst="rect">
            <a:avLst/>
          </a:prstGeom>
        </p:spPr>
        <p:txBody>
          <a:bodyPr vert="horz" lIns="101599" tIns="50799" rIns="101599" bIns="50799" anchor="b">
            <a:normAutofit/>
          </a:bodyPr>
          <a:lstStyle>
            <a:lvl1pPr algn="l" rtl="0" eaLnBrk="1" latinLnBrk="0" hangingPunct="1">
              <a:spcBef>
                <a:spcPct val="0"/>
              </a:spcBef>
              <a:buNone/>
              <a:defRPr kumimoji="0" sz="40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r>
              <a:rPr lang="en-US" sz="3600" u="sng" dirty="0" smtClean="0">
                <a:solidFill>
                  <a:srgbClr val="000000"/>
                </a:solidFill>
                <a:effectLst/>
                <a:latin typeface="Cambria" panose="02040503050406030204" pitchFamily="18" charset="0"/>
              </a:rPr>
              <a:t>Mark your calendars!</a:t>
            </a:r>
            <a:endParaRPr lang="en-US" sz="3600" u="sng" dirty="0">
              <a:solidFill>
                <a:srgbClr val="000000"/>
              </a:solidFill>
              <a:effectLst/>
              <a:latin typeface="Cambria" panose="02040503050406030204" pitchFamily="18" charset="0"/>
            </a:endParaRPr>
          </a:p>
        </p:txBody>
      </p:sp>
      <p:pic>
        <p:nvPicPr>
          <p:cNvPr id="6" name="Picture 5"/>
          <p:cNvPicPr/>
          <p:nvPr/>
        </p:nvPicPr>
        <p:blipFill rotWithShape="1">
          <a:blip r:embed="rId4">
            <a:extLst>
              <a:ext uri="{28A0092B-C50C-407E-A947-70E740481C1C}">
                <a14:useLocalDpi xmlns:a14="http://schemas.microsoft.com/office/drawing/2010/main" val="0"/>
              </a:ext>
            </a:extLst>
          </a:blip>
          <a:srcRect l="19984" t="24917" r="21437" b="16818"/>
          <a:stretch/>
        </p:blipFill>
        <p:spPr bwMode="auto">
          <a:xfrm>
            <a:off x="822141" y="2110738"/>
            <a:ext cx="8601891" cy="466153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797294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7" name="Rectangle 2"/>
          <p:cNvSpPr txBox="1">
            <a:spLocks noChangeArrowheads="1"/>
          </p:cNvSpPr>
          <p:nvPr/>
        </p:nvSpPr>
        <p:spPr>
          <a:xfrm>
            <a:off x="1915160" y="877570"/>
            <a:ext cx="7594600" cy="650875"/>
          </a:xfrm>
          <a:prstGeom prst="rect">
            <a:avLst/>
          </a:prstGeom>
        </p:spPr>
        <p:txBody>
          <a:bodyPr vert="horz" lIns="101599" tIns="50799" rIns="101599" bIns="50799" anchor="b">
            <a:normAutofit/>
          </a:bodyPr>
          <a:lstStyle>
            <a:lvl1pPr algn="l" rtl="0" eaLnBrk="1" latinLnBrk="0" hangingPunct="1">
              <a:spcBef>
                <a:spcPct val="0"/>
              </a:spcBef>
              <a:buNone/>
              <a:defRPr kumimoji="0" sz="40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r>
              <a:rPr lang="en-US" sz="3600" u="sng" dirty="0" smtClean="0">
                <a:solidFill>
                  <a:srgbClr val="000000"/>
                </a:solidFill>
                <a:effectLst/>
                <a:latin typeface="Cambria" panose="02040503050406030204" pitchFamily="18" charset="0"/>
              </a:rPr>
              <a:t>Mark your calendars!</a:t>
            </a:r>
            <a:endParaRPr lang="en-US" sz="3600" u="sng" dirty="0">
              <a:solidFill>
                <a:srgbClr val="000000"/>
              </a:solidFill>
              <a:effectLst/>
              <a:latin typeface="Cambria" panose="02040503050406030204" pitchFamily="18" charset="0"/>
            </a:endParaRPr>
          </a:p>
        </p:txBody>
      </p:sp>
      <p:pic>
        <p:nvPicPr>
          <p:cNvPr id="5122" name="Picture 2" descr="summer_institute_logo_20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588" y="1939925"/>
            <a:ext cx="6848475" cy="330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Lst>
        </p:spPr>
      </p:pic>
      <p:sp>
        <p:nvSpPr>
          <p:cNvPr id="2" name="Rectangle 1"/>
          <p:cNvSpPr/>
          <p:nvPr/>
        </p:nvSpPr>
        <p:spPr>
          <a:xfrm>
            <a:off x="632460" y="5568375"/>
            <a:ext cx="8877300" cy="1415772"/>
          </a:xfrm>
          <a:prstGeom prst="rect">
            <a:avLst/>
          </a:prstGeom>
        </p:spPr>
        <p:txBody>
          <a:bodyPr wrap="square">
            <a:spAutoFit/>
          </a:bodyPr>
          <a:lstStyle/>
          <a:p>
            <a:r>
              <a:rPr lang="en-US" sz="2400" dirty="0">
                <a:latin typeface="Cambria" panose="02040503050406030204" pitchFamily="18" charset="0"/>
              </a:rPr>
              <a:t>The </a:t>
            </a:r>
            <a:r>
              <a:rPr lang="en-US" sz="2400" b="1" dirty="0">
                <a:latin typeface="Cambria" panose="02040503050406030204" pitchFamily="18" charset="0"/>
              </a:rPr>
              <a:t>2016 Summer Institute</a:t>
            </a:r>
            <a:r>
              <a:rPr lang="en-US" sz="2400" dirty="0">
                <a:latin typeface="Cambria" panose="02040503050406030204" pitchFamily="18" charset="0"/>
              </a:rPr>
              <a:t> (Theme:  “Strengthening Our Core:  Bringing Language Acquisition from Theory to Practice”) will take  place from August 2-5 on the beautiful SUNY Oneonta campus.</a:t>
            </a:r>
          </a:p>
          <a:p>
            <a:r>
              <a:rPr lang="en-US" dirty="0"/>
              <a:t> </a:t>
            </a:r>
          </a:p>
        </p:txBody>
      </p:sp>
      <p:pic>
        <p:nvPicPr>
          <p:cNvPr id="8" name="Picture 7"/>
          <p:cNvPicPr/>
          <p:nvPr/>
        </p:nvPicPr>
        <p:blipFill rotWithShape="1">
          <a:blip r:embed="rId5">
            <a:extLst>
              <a:ext uri="{28A0092B-C50C-407E-A947-70E740481C1C}">
                <a14:useLocalDpi xmlns:a14="http://schemas.microsoft.com/office/drawing/2010/main" val="0"/>
              </a:ext>
            </a:extLst>
          </a:blip>
          <a:srcRect l="44323" t="27840" r="45698" b="53844"/>
          <a:stretch/>
        </p:blipFill>
        <p:spPr bwMode="auto">
          <a:xfrm>
            <a:off x="8375734" y="474539"/>
            <a:ext cx="1246264" cy="124626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6981057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7" name="Rectangle 2"/>
          <p:cNvSpPr txBox="1">
            <a:spLocks noChangeArrowheads="1"/>
          </p:cNvSpPr>
          <p:nvPr/>
        </p:nvSpPr>
        <p:spPr>
          <a:xfrm>
            <a:off x="1915160" y="877570"/>
            <a:ext cx="7594600" cy="650875"/>
          </a:xfrm>
          <a:prstGeom prst="rect">
            <a:avLst/>
          </a:prstGeom>
        </p:spPr>
        <p:txBody>
          <a:bodyPr vert="horz" lIns="101599" tIns="50799" rIns="101599" bIns="50799" anchor="b">
            <a:normAutofit/>
          </a:bodyPr>
          <a:lstStyle>
            <a:lvl1pPr algn="l" rtl="0" eaLnBrk="1" latinLnBrk="0" hangingPunct="1">
              <a:spcBef>
                <a:spcPct val="0"/>
              </a:spcBef>
              <a:buNone/>
              <a:defRPr kumimoji="0" sz="40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r>
              <a:rPr lang="en-US" sz="3600" u="sng" dirty="0" smtClean="0">
                <a:solidFill>
                  <a:srgbClr val="000000"/>
                </a:solidFill>
                <a:effectLst/>
                <a:latin typeface="Cambria" panose="02040503050406030204" pitchFamily="18" charset="0"/>
              </a:rPr>
              <a:t>Mark your calendars!</a:t>
            </a:r>
            <a:endParaRPr lang="en-US" sz="3600" u="sng" dirty="0">
              <a:solidFill>
                <a:srgbClr val="000000"/>
              </a:solidFill>
              <a:effectLst/>
              <a:latin typeface="Cambria" panose="02040503050406030204" pitchFamily="18" charset="0"/>
            </a:endParaRPr>
          </a:p>
        </p:txBody>
      </p:sp>
      <p:sp>
        <p:nvSpPr>
          <p:cNvPr id="2" name="Rectangle 1"/>
          <p:cNvSpPr/>
          <p:nvPr/>
        </p:nvSpPr>
        <p:spPr>
          <a:xfrm>
            <a:off x="632460" y="2107053"/>
            <a:ext cx="8877300" cy="4893647"/>
          </a:xfrm>
          <a:prstGeom prst="rect">
            <a:avLst/>
          </a:prstGeom>
        </p:spPr>
        <p:txBody>
          <a:bodyPr wrap="square">
            <a:spAutoFit/>
          </a:bodyPr>
          <a:lstStyle/>
          <a:p>
            <a:r>
              <a:rPr lang="en-US" sz="2400" b="1" dirty="0">
                <a:latin typeface="Cambria" panose="02040503050406030204" pitchFamily="18" charset="0"/>
              </a:rPr>
              <a:t>NYSAFLT’s</a:t>
            </a:r>
            <a:r>
              <a:rPr lang="en-US" sz="2400" dirty="0">
                <a:latin typeface="Cambria" panose="02040503050406030204" pitchFamily="18" charset="0"/>
              </a:rPr>
              <a:t> </a:t>
            </a:r>
            <a:r>
              <a:rPr lang="en-US" sz="2400" b="1" dirty="0">
                <a:latin typeface="Cambria" panose="02040503050406030204" pitchFamily="18" charset="0"/>
              </a:rPr>
              <a:t>99</a:t>
            </a:r>
            <a:r>
              <a:rPr lang="en-US" sz="2400" b="1" baseline="30000" dirty="0">
                <a:latin typeface="Cambria" panose="02040503050406030204" pitchFamily="18" charset="0"/>
              </a:rPr>
              <a:t>th</a:t>
            </a:r>
            <a:r>
              <a:rPr lang="en-US" sz="2400" b="1" dirty="0">
                <a:latin typeface="Cambria" panose="02040503050406030204" pitchFamily="18" charset="0"/>
              </a:rPr>
              <a:t> Annual Conference, co-sponsored by the Language Educators of Central New York</a:t>
            </a:r>
            <a:r>
              <a:rPr lang="en-US" sz="2400" dirty="0">
                <a:latin typeface="Cambria" panose="02040503050406030204" pitchFamily="18" charset="0"/>
              </a:rPr>
              <a:t> (Theme:  “Learning without Limits:  Connecting to the World with Languages) will be held from October 21-22, at Holiday Inn in Liverpool (Syracuse), NY.  </a:t>
            </a:r>
          </a:p>
          <a:p>
            <a:r>
              <a:rPr lang="en-US" sz="2400" dirty="0">
                <a:latin typeface="Cambria" panose="02040503050406030204" pitchFamily="18" charset="0"/>
              </a:rPr>
              <a:t> </a:t>
            </a:r>
          </a:p>
          <a:p>
            <a:r>
              <a:rPr lang="en-US" sz="2400" dirty="0">
                <a:latin typeface="Cambria" panose="02040503050406030204" pitchFamily="18" charset="0"/>
              </a:rPr>
              <a:t>Please consider presenting a workshop to share your expertise with others at our Annual Conference.  Proposals can be submitted via the online form at </a:t>
            </a:r>
            <a:r>
              <a:rPr lang="en-US" sz="2400" u="sng" dirty="0">
                <a:latin typeface="Cambria" panose="02040503050406030204" pitchFamily="18" charset="0"/>
                <a:hlinkClick r:id="rId4"/>
              </a:rPr>
              <a:t>http://conference.nysaflt.org/2016/</a:t>
            </a:r>
            <a:r>
              <a:rPr lang="en-US" sz="2400" dirty="0">
                <a:latin typeface="Cambria" panose="02040503050406030204" pitchFamily="18" charset="0"/>
              </a:rPr>
              <a:t>.  The workshop proposal submission deadline is March </a:t>
            </a:r>
            <a:r>
              <a:rPr lang="en-US" sz="2400" dirty="0" smtClean="0">
                <a:latin typeface="Cambria" panose="02040503050406030204" pitchFamily="18" charset="0"/>
              </a:rPr>
              <a:t>19.  You </a:t>
            </a:r>
            <a:r>
              <a:rPr lang="en-US" sz="2400" dirty="0">
                <a:latin typeface="Cambria" panose="02040503050406030204" pitchFamily="18" charset="0"/>
              </a:rPr>
              <a:t>can also register for the Annual Conference at this same website.</a:t>
            </a:r>
          </a:p>
          <a:p>
            <a:r>
              <a:rPr lang="en-US" sz="2400" dirty="0">
                <a:latin typeface="Cambria" panose="02040503050406030204" pitchFamily="18" charset="0"/>
              </a:rPr>
              <a:t> </a:t>
            </a:r>
          </a:p>
          <a:p>
            <a:r>
              <a:rPr lang="en-US" sz="2400" dirty="0">
                <a:latin typeface="Cambria" panose="02040503050406030204" pitchFamily="18" charset="0"/>
              </a:rPr>
              <a:t> </a:t>
            </a:r>
          </a:p>
        </p:txBody>
      </p:sp>
      <p:pic>
        <p:nvPicPr>
          <p:cNvPr id="6" name="Picture 5"/>
          <p:cNvPicPr/>
          <p:nvPr/>
        </p:nvPicPr>
        <p:blipFill rotWithShape="1">
          <a:blip r:embed="rId5">
            <a:extLst>
              <a:ext uri="{28A0092B-C50C-407E-A947-70E740481C1C}">
                <a14:useLocalDpi xmlns:a14="http://schemas.microsoft.com/office/drawing/2010/main" val="0"/>
              </a:ext>
            </a:extLst>
          </a:blip>
          <a:srcRect l="65000" t="27840" r="27017" b="53551"/>
          <a:stretch/>
        </p:blipFill>
        <p:spPr bwMode="auto">
          <a:xfrm>
            <a:off x="8337453" y="612649"/>
            <a:ext cx="1172307" cy="148883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985637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2037080" y="760327"/>
            <a:ext cx="6477000" cy="812800"/>
          </a:xfrm>
        </p:spPr>
        <p:txBody>
          <a:bodyPr>
            <a:normAutofit/>
          </a:bodyPr>
          <a:lstStyle/>
          <a:p>
            <a:pPr eaLnBrk="1" hangingPunct="1"/>
            <a:r>
              <a:rPr lang="en-US" sz="4400" u="sng" dirty="0" smtClean="0">
                <a:solidFill>
                  <a:srgbClr val="000000"/>
                </a:solidFill>
                <a:effectLst/>
                <a:latin typeface="Cambria" panose="02040503050406030204" pitchFamily="18" charset="0"/>
              </a:rPr>
              <a:t>It’s </a:t>
            </a:r>
            <a:r>
              <a:rPr lang="en-US" sz="4400" u="sng" dirty="0">
                <a:solidFill>
                  <a:srgbClr val="000000"/>
                </a:solidFill>
                <a:effectLst/>
                <a:latin typeface="Cambria" panose="02040503050406030204" pitchFamily="18" charset="0"/>
              </a:rPr>
              <a:t>all @ </a:t>
            </a:r>
            <a:r>
              <a:rPr lang="en-US" sz="4400" u="sng" dirty="0" err="1">
                <a:solidFill>
                  <a:srgbClr val="000000"/>
                </a:solidFill>
                <a:effectLst/>
                <a:latin typeface="Cambria" panose="02040503050406030204" pitchFamily="18" charset="0"/>
              </a:rPr>
              <a:t>NYSAFLT.org</a:t>
            </a:r>
            <a:endParaRPr lang="en-US" sz="4400" u="sng" dirty="0">
              <a:solidFill>
                <a:srgbClr val="000000"/>
              </a:solidFill>
              <a:effectLst/>
              <a:latin typeface="Cambria" panose="02040503050406030204" pitchFamily="18" charset="0"/>
            </a:endParaRPr>
          </a:p>
        </p:txBody>
      </p:sp>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7171" name="Rectangle 3"/>
          <p:cNvSpPr>
            <a:spLocks noGrp="1" noChangeArrowheads="1"/>
          </p:cNvSpPr>
          <p:nvPr>
            <p:ph idx="4294967295"/>
          </p:nvPr>
        </p:nvSpPr>
        <p:spPr>
          <a:xfrm>
            <a:off x="1025843" y="1906588"/>
            <a:ext cx="8453437" cy="4933950"/>
          </a:xfrm>
        </p:spPr>
        <p:txBody>
          <a:bodyPr>
            <a:normAutofit lnSpcReduction="10000"/>
          </a:bodyPr>
          <a:lstStyle/>
          <a:p>
            <a:pPr eaLnBrk="1" hangingPunct="1"/>
            <a:r>
              <a:rPr lang="en-US" sz="2400" b="1" dirty="0">
                <a:latin typeface="Cambria" panose="02040503050406030204" pitchFamily="18" charset="0"/>
              </a:rPr>
              <a:t>Advocacy</a:t>
            </a:r>
            <a:endParaRPr lang="en-US" sz="2400" dirty="0">
              <a:latin typeface="Cambria" panose="02040503050406030204" pitchFamily="18" charset="0"/>
            </a:endParaRPr>
          </a:p>
          <a:p>
            <a:pPr lvl="1" eaLnBrk="1" hangingPunct="1">
              <a:lnSpc>
                <a:spcPct val="150000"/>
              </a:lnSpc>
            </a:pPr>
            <a:r>
              <a:rPr lang="en-US" dirty="0">
                <a:latin typeface="Cambria" panose="02040503050406030204" pitchFamily="18" charset="0"/>
              </a:rPr>
              <a:t>Federal and State opportunities to advocate for LOTE</a:t>
            </a:r>
          </a:p>
          <a:p>
            <a:pPr lvl="1" eaLnBrk="1" hangingPunct="1">
              <a:lnSpc>
                <a:spcPct val="150000"/>
              </a:lnSpc>
            </a:pPr>
            <a:r>
              <a:rPr lang="en-US" dirty="0">
                <a:latin typeface="Cambria" panose="02040503050406030204" pitchFamily="18" charset="0"/>
              </a:rPr>
              <a:t>Position statements</a:t>
            </a:r>
          </a:p>
          <a:p>
            <a:pPr lvl="1" eaLnBrk="1" hangingPunct="1">
              <a:lnSpc>
                <a:spcPct val="150000"/>
              </a:lnSpc>
            </a:pPr>
            <a:r>
              <a:rPr lang="en-US" dirty="0">
                <a:latin typeface="Cambria" panose="02040503050406030204" pitchFamily="18" charset="0"/>
              </a:rPr>
              <a:t>Materials</a:t>
            </a:r>
          </a:p>
          <a:p>
            <a:pPr lvl="1" eaLnBrk="1" hangingPunct="1">
              <a:lnSpc>
                <a:spcPct val="150000"/>
              </a:lnSpc>
            </a:pPr>
            <a:r>
              <a:rPr lang="en-US" dirty="0">
                <a:latin typeface="Cambria" panose="02040503050406030204" pitchFamily="18" charset="0"/>
              </a:rPr>
              <a:t>How-to guides</a:t>
            </a:r>
          </a:p>
          <a:p>
            <a:pPr lvl="1" eaLnBrk="1" hangingPunct="1">
              <a:lnSpc>
                <a:spcPct val="150000"/>
              </a:lnSpc>
            </a:pPr>
            <a:r>
              <a:rPr lang="en-US" dirty="0">
                <a:latin typeface="Cambria" panose="02040503050406030204" pitchFamily="18" charset="0"/>
              </a:rPr>
              <a:t>Video updates</a:t>
            </a:r>
          </a:p>
          <a:p>
            <a:pPr lvl="1" eaLnBrk="1" hangingPunct="1">
              <a:lnSpc>
                <a:spcPct val="150000"/>
              </a:lnSpc>
            </a:pPr>
            <a:r>
              <a:rPr lang="en-US" dirty="0">
                <a:latin typeface="Cambria" panose="02040503050406030204" pitchFamily="18" charset="0"/>
              </a:rPr>
              <a:t>And more!</a:t>
            </a:r>
          </a:p>
          <a:p>
            <a:pPr lvl="1" eaLnBrk="1" hangingPunct="1"/>
            <a:endParaRPr lang="en-US" dirty="0">
              <a:latin typeface="Cambria" panose="02040503050406030204" pitchFamily="18" charset="0"/>
            </a:endParaRPr>
          </a:p>
        </p:txBody>
      </p:sp>
      <p:pic>
        <p:nvPicPr>
          <p:cNvPr id="6" name="Picture 2"/>
          <p:cNvPicPr>
            <a:picLocks noChangeAspect="1" noChangeArrowheads="1"/>
          </p:cNvPicPr>
          <p:nvPr/>
        </p:nvPicPr>
        <p:blipFill rotWithShape="1">
          <a:blip r:embed="rId4"/>
          <a:srcRect l="13564" t="34496" r="13669" b="5606"/>
          <a:stretch/>
        </p:blipFill>
        <p:spPr bwMode="auto">
          <a:xfrm>
            <a:off x="4142064" y="4110439"/>
            <a:ext cx="5337216" cy="2745771"/>
          </a:xfrm>
          <a:prstGeom prst="rect">
            <a:avLst/>
          </a:prstGeom>
          <a:noFill/>
          <a:ln w="9525">
            <a:solidFill>
              <a:schemeClr val="accent3"/>
            </a:solidFill>
            <a:miter lim="800000"/>
            <a:headEnd/>
            <a:tailEnd/>
          </a:ln>
        </p:spPr>
      </p:pic>
      <p:sp>
        <p:nvSpPr>
          <p:cNvPr id="7" name="Rectangle 3"/>
          <p:cNvSpPr txBox="1">
            <a:spLocks noChangeArrowheads="1"/>
          </p:cNvSpPr>
          <p:nvPr/>
        </p:nvSpPr>
        <p:spPr>
          <a:xfrm>
            <a:off x="873443" y="1906588"/>
            <a:ext cx="8605837" cy="4933950"/>
          </a:xfrm>
          <a:prstGeom prst="rect">
            <a:avLst/>
          </a:prstGeom>
        </p:spPr>
        <p:txBody>
          <a:bodyPr vert="horz" lIns="203198" tIns="101599" rIns="101599" bIns="50799">
            <a:normAutofit/>
          </a:bodyPr>
          <a:lstStyle>
            <a:lvl1pPr marL="294637" indent="-294637" algn="l" rtl="0" eaLnBrk="1" latinLnBrk="0" hangingPunct="1">
              <a:spcBef>
                <a:spcPts val="278"/>
              </a:spcBef>
              <a:buClr>
                <a:schemeClr val="accent1"/>
              </a:buClr>
              <a:buSzPct val="80000"/>
              <a:buFont typeface="Wingdings 2"/>
              <a:buChar char=""/>
              <a:defRPr kumimoji="0" sz="3100" kern="1200">
                <a:solidFill>
                  <a:schemeClr val="tx1"/>
                </a:solidFill>
                <a:effectLst/>
                <a:latin typeface="+mn-lt"/>
                <a:ea typeface="+mn-ea"/>
                <a:cs typeface="+mn-cs"/>
              </a:defRPr>
            </a:lvl1pPr>
            <a:lvl2pPr marL="609594" indent="-223518" algn="l" rtl="0" eaLnBrk="1" latinLnBrk="0" hangingPunct="1">
              <a:spcBef>
                <a:spcPts val="278"/>
              </a:spcBef>
              <a:buClr>
                <a:schemeClr val="accent1"/>
              </a:buClr>
              <a:buSzPct val="100000"/>
              <a:buFont typeface="Verdana"/>
              <a:buChar char="◦"/>
              <a:defRPr kumimoji="0" sz="2700" kern="1200">
                <a:solidFill>
                  <a:schemeClr val="tx1"/>
                </a:solidFill>
                <a:latin typeface="+mn-lt"/>
                <a:ea typeface="+mn-ea"/>
                <a:cs typeface="+mn-cs"/>
              </a:defRPr>
            </a:lvl2pPr>
            <a:lvl3pPr marL="873751" indent="-203198" algn="l" rtl="0" eaLnBrk="1" latinLnBrk="0" hangingPunct="1">
              <a:spcBef>
                <a:spcPts val="278"/>
              </a:spcBef>
              <a:buClr>
                <a:schemeClr val="accent2">
                  <a:tint val="85000"/>
                  <a:satMod val="285000"/>
                </a:schemeClr>
              </a:buClr>
              <a:buSzPct val="100000"/>
              <a:buFont typeface="Wingdings 2"/>
              <a:buChar char=""/>
              <a:defRPr kumimoji="0" sz="2400" kern="1200">
                <a:solidFill>
                  <a:schemeClr val="tx1"/>
                </a:solidFill>
                <a:latin typeface="+mn-lt"/>
                <a:ea typeface="+mn-ea"/>
                <a:cs typeface="+mn-cs"/>
              </a:defRPr>
            </a:lvl3pPr>
            <a:lvl4pPr marL="1137909" indent="-203198" algn="l" rtl="0" eaLnBrk="1" latinLnBrk="0" hangingPunct="1">
              <a:spcBef>
                <a:spcPts val="256"/>
              </a:spcBef>
              <a:buClr>
                <a:schemeClr val="accent2">
                  <a:tint val="85000"/>
                  <a:satMod val="285000"/>
                </a:schemeClr>
              </a:buClr>
              <a:buSzPct val="112000"/>
              <a:buFont typeface="Verdana"/>
              <a:buChar char="◦"/>
              <a:defRPr kumimoji="0" sz="2100" kern="1200">
                <a:solidFill>
                  <a:schemeClr val="tx1"/>
                </a:solidFill>
                <a:latin typeface="+mn-lt"/>
                <a:ea typeface="+mn-ea"/>
                <a:cs typeface="+mn-cs"/>
              </a:defRPr>
            </a:lvl4pPr>
            <a:lvl5pPr marL="1422386" indent="-203198" algn="l" rtl="0" eaLnBrk="1" latinLnBrk="0" hangingPunct="1">
              <a:spcBef>
                <a:spcPts val="278"/>
              </a:spcBef>
              <a:buClr>
                <a:schemeClr val="accent3">
                  <a:tint val="85000"/>
                  <a:satMod val="275000"/>
                </a:schemeClr>
              </a:buClr>
              <a:buSzPct val="100000"/>
              <a:buFont typeface="Wingdings 2"/>
              <a:buChar char=""/>
              <a:defRPr kumimoji="0" sz="2000" kern="1200">
                <a:solidFill>
                  <a:schemeClr val="tx1"/>
                </a:solidFill>
                <a:latin typeface="+mn-lt"/>
                <a:ea typeface="+mn-ea"/>
                <a:cs typeface="+mn-cs"/>
              </a:defRPr>
            </a:lvl5pPr>
            <a:lvl6pPr marL="1656063" indent="-203198" algn="l" rtl="0" eaLnBrk="1" latinLnBrk="0" hangingPunct="1">
              <a:spcBef>
                <a:spcPts val="278"/>
              </a:spcBef>
              <a:buClr>
                <a:schemeClr val="accent3">
                  <a:tint val="85000"/>
                  <a:satMod val="275000"/>
                </a:schemeClr>
              </a:buClr>
              <a:buSzPct val="100000"/>
              <a:buFont typeface="Verdana"/>
              <a:buChar char="◦"/>
              <a:defRPr kumimoji="0" sz="1900" kern="1200" baseline="0">
                <a:solidFill>
                  <a:schemeClr val="tx1"/>
                </a:solidFill>
                <a:latin typeface="+mn-lt"/>
                <a:ea typeface="+mn-ea"/>
                <a:cs typeface="+mn-cs"/>
              </a:defRPr>
            </a:lvl6pPr>
            <a:lvl7pPr marL="1889741"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7pPr>
            <a:lvl8pPr marL="2133579" indent="-203198" algn="l" rtl="0" eaLnBrk="1" latinLnBrk="0" hangingPunct="1">
              <a:spcBef>
                <a:spcPts val="286"/>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8pPr>
            <a:lvl9pPr marL="2387576"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9pPr>
            <a:extLst/>
          </a:lstStyle>
          <a:p>
            <a:r>
              <a:rPr lang="en-US" sz="3200" dirty="0" smtClean="0">
                <a:latin typeface="Cambria" panose="02040503050406030204" pitchFamily="18" charset="0"/>
              </a:rPr>
              <a:t>Professional support program</a:t>
            </a:r>
          </a:p>
          <a:p>
            <a:r>
              <a:rPr lang="en-US" sz="3200" dirty="0" smtClean="0">
                <a:latin typeface="Cambria" panose="02040503050406030204" pitchFamily="18" charset="0"/>
              </a:rPr>
              <a:t>Webinars</a:t>
            </a:r>
          </a:p>
          <a:p>
            <a:r>
              <a:rPr lang="en-US" sz="3200" dirty="0" smtClean="0">
                <a:latin typeface="Cambria" panose="02040503050406030204" pitchFamily="18" charset="0"/>
              </a:rPr>
              <a:t>Foreign Language Website of the Year</a:t>
            </a:r>
          </a:p>
          <a:p>
            <a:r>
              <a:rPr lang="en-US" sz="3200" dirty="0" smtClean="0">
                <a:latin typeface="Cambria" panose="02040503050406030204" pitchFamily="18" charset="0"/>
              </a:rPr>
              <a:t>Publication archives</a:t>
            </a:r>
          </a:p>
          <a:p>
            <a:r>
              <a:rPr lang="en-US" sz="3200" dirty="0" smtClean="0">
                <a:latin typeface="Cambria" panose="02040503050406030204" pitchFamily="18" charset="0"/>
              </a:rPr>
              <a:t>Parents as Language Partners page</a:t>
            </a:r>
          </a:p>
          <a:p>
            <a:r>
              <a:rPr lang="en-US" sz="3200" dirty="0" smtClean="0">
                <a:latin typeface="Cambria" panose="02040503050406030204" pitchFamily="18" charset="0"/>
              </a:rPr>
              <a:t>Student recognition certificates</a:t>
            </a:r>
          </a:p>
          <a:p>
            <a:r>
              <a:rPr lang="en-US" sz="3200" dirty="0" smtClean="0">
                <a:latin typeface="Cambria" panose="02040503050406030204" pitchFamily="18" charset="0"/>
              </a:rPr>
              <a:t>Listserv archives (Members and Job Placement)</a:t>
            </a:r>
            <a:endParaRPr lang="en-US" sz="3200" dirty="0">
              <a:latin typeface="Cambria" panose="02040503050406030204" pitchFamily="18" charset="0"/>
            </a:endParaRPr>
          </a:p>
        </p:txBody>
      </p:sp>
      <p:pic>
        <p:nvPicPr>
          <p:cNvPr id="614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4788" t="16609" r="12813" b="32868"/>
          <a:stretch/>
        </p:blipFill>
        <p:spPr bwMode="auto">
          <a:xfrm>
            <a:off x="873443" y="2418121"/>
            <a:ext cx="8826978" cy="3384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3"/>
          <p:cNvSpPr txBox="1">
            <a:spLocks noChangeArrowheads="1"/>
          </p:cNvSpPr>
          <p:nvPr/>
        </p:nvSpPr>
        <p:spPr>
          <a:xfrm>
            <a:off x="1025843" y="1905931"/>
            <a:ext cx="7863840" cy="4933950"/>
          </a:xfrm>
          <a:prstGeom prst="rect">
            <a:avLst/>
          </a:prstGeom>
        </p:spPr>
        <p:txBody>
          <a:bodyPr vert="horz" lIns="203198" tIns="101599" rIns="101599" bIns="50799">
            <a:normAutofit/>
          </a:bodyPr>
          <a:lstStyle>
            <a:lvl1pPr marL="294637" indent="-294637" algn="l" rtl="0" eaLnBrk="1" latinLnBrk="0" hangingPunct="1">
              <a:spcBef>
                <a:spcPts val="278"/>
              </a:spcBef>
              <a:buClr>
                <a:schemeClr val="accent1"/>
              </a:buClr>
              <a:buSzPct val="80000"/>
              <a:buFont typeface="Wingdings 2"/>
              <a:buChar char=""/>
              <a:defRPr kumimoji="0" sz="3100" kern="1200">
                <a:solidFill>
                  <a:schemeClr val="tx1"/>
                </a:solidFill>
                <a:effectLst/>
                <a:latin typeface="+mn-lt"/>
                <a:ea typeface="+mn-ea"/>
                <a:cs typeface="+mn-cs"/>
              </a:defRPr>
            </a:lvl1pPr>
            <a:lvl2pPr marL="609594" indent="-223518" algn="l" rtl="0" eaLnBrk="1" latinLnBrk="0" hangingPunct="1">
              <a:spcBef>
                <a:spcPts val="278"/>
              </a:spcBef>
              <a:buClr>
                <a:schemeClr val="accent1"/>
              </a:buClr>
              <a:buSzPct val="100000"/>
              <a:buFont typeface="Verdana"/>
              <a:buChar char="◦"/>
              <a:defRPr kumimoji="0" sz="2700" kern="1200">
                <a:solidFill>
                  <a:schemeClr val="tx1"/>
                </a:solidFill>
                <a:latin typeface="+mn-lt"/>
                <a:ea typeface="+mn-ea"/>
                <a:cs typeface="+mn-cs"/>
              </a:defRPr>
            </a:lvl2pPr>
            <a:lvl3pPr marL="873751" indent="-203198" algn="l" rtl="0" eaLnBrk="1" latinLnBrk="0" hangingPunct="1">
              <a:spcBef>
                <a:spcPts val="278"/>
              </a:spcBef>
              <a:buClr>
                <a:schemeClr val="accent2">
                  <a:tint val="85000"/>
                  <a:satMod val="285000"/>
                </a:schemeClr>
              </a:buClr>
              <a:buSzPct val="100000"/>
              <a:buFont typeface="Wingdings 2"/>
              <a:buChar char=""/>
              <a:defRPr kumimoji="0" sz="2400" kern="1200">
                <a:solidFill>
                  <a:schemeClr val="tx1"/>
                </a:solidFill>
                <a:latin typeface="+mn-lt"/>
                <a:ea typeface="+mn-ea"/>
                <a:cs typeface="+mn-cs"/>
              </a:defRPr>
            </a:lvl3pPr>
            <a:lvl4pPr marL="1137909" indent="-203198" algn="l" rtl="0" eaLnBrk="1" latinLnBrk="0" hangingPunct="1">
              <a:spcBef>
                <a:spcPts val="256"/>
              </a:spcBef>
              <a:buClr>
                <a:schemeClr val="accent2">
                  <a:tint val="85000"/>
                  <a:satMod val="285000"/>
                </a:schemeClr>
              </a:buClr>
              <a:buSzPct val="112000"/>
              <a:buFont typeface="Verdana"/>
              <a:buChar char="◦"/>
              <a:defRPr kumimoji="0" sz="2100" kern="1200">
                <a:solidFill>
                  <a:schemeClr val="tx1"/>
                </a:solidFill>
                <a:latin typeface="+mn-lt"/>
                <a:ea typeface="+mn-ea"/>
                <a:cs typeface="+mn-cs"/>
              </a:defRPr>
            </a:lvl4pPr>
            <a:lvl5pPr marL="1422386" indent="-203198" algn="l" rtl="0" eaLnBrk="1" latinLnBrk="0" hangingPunct="1">
              <a:spcBef>
                <a:spcPts val="278"/>
              </a:spcBef>
              <a:buClr>
                <a:schemeClr val="accent3">
                  <a:tint val="85000"/>
                  <a:satMod val="275000"/>
                </a:schemeClr>
              </a:buClr>
              <a:buSzPct val="100000"/>
              <a:buFont typeface="Wingdings 2"/>
              <a:buChar char=""/>
              <a:defRPr kumimoji="0" sz="2000" kern="1200">
                <a:solidFill>
                  <a:schemeClr val="tx1"/>
                </a:solidFill>
                <a:latin typeface="+mn-lt"/>
                <a:ea typeface="+mn-ea"/>
                <a:cs typeface="+mn-cs"/>
              </a:defRPr>
            </a:lvl5pPr>
            <a:lvl6pPr marL="1656063" indent="-203198" algn="l" rtl="0" eaLnBrk="1" latinLnBrk="0" hangingPunct="1">
              <a:spcBef>
                <a:spcPts val="278"/>
              </a:spcBef>
              <a:buClr>
                <a:schemeClr val="accent3">
                  <a:tint val="85000"/>
                  <a:satMod val="275000"/>
                </a:schemeClr>
              </a:buClr>
              <a:buSzPct val="100000"/>
              <a:buFont typeface="Verdana"/>
              <a:buChar char="◦"/>
              <a:defRPr kumimoji="0" sz="1900" kern="1200" baseline="0">
                <a:solidFill>
                  <a:schemeClr val="tx1"/>
                </a:solidFill>
                <a:latin typeface="+mn-lt"/>
                <a:ea typeface="+mn-ea"/>
                <a:cs typeface="+mn-cs"/>
              </a:defRPr>
            </a:lvl6pPr>
            <a:lvl7pPr marL="1889741"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7pPr>
            <a:lvl8pPr marL="2133579" indent="-203198" algn="l" rtl="0" eaLnBrk="1" latinLnBrk="0" hangingPunct="1">
              <a:spcBef>
                <a:spcPts val="286"/>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8pPr>
            <a:lvl9pPr marL="2387576"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9pPr>
            <a:extLst/>
          </a:lstStyle>
          <a:p>
            <a:r>
              <a:rPr lang="en-US" sz="3200" dirty="0" smtClean="0">
                <a:latin typeface="Cambria" panose="02040503050406030204" pitchFamily="18" charset="0"/>
              </a:rPr>
              <a:t>Conference information</a:t>
            </a:r>
          </a:p>
          <a:p>
            <a:r>
              <a:rPr lang="en-US" sz="3200" dirty="0" smtClean="0">
                <a:latin typeface="Cambria" panose="02040503050406030204" pitchFamily="18" charset="0"/>
              </a:rPr>
              <a:t>Awards, scholarships, and grants</a:t>
            </a:r>
          </a:p>
          <a:p>
            <a:r>
              <a:rPr lang="en-US" sz="3200" dirty="0" smtClean="0">
                <a:latin typeface="Cambria" panose="02040503050406030204" pitchFamily="18" charset="0"/>
              </a:rPr>
              <a:t>Information for administrators</a:t>
            </a:r>
          </a:p>
          <a:p>
            <a:r>
              <a:rPr lang="en-US" sz="3200" dirty="0" smtClean="0">
                <a:latin typeface="Cambria" panose="02040503050406030204" pitchFamily="18" charset="0"/>
              </a:rPr>
              <a:t>Podcasting/</a:t>
            </a:r>
            <a:r>
              <a:rPr lang="en-US" sz="3200" dirty="0" err="1" smtClean="0">
                <a:latin typeface="Cambria" panose="02040503050406030204" pitchFamily="18" charset="0"/>
              </a:rPr>
              <a:t>Videocasting</a:t>
            </a:r>
            <a:r>
              <a:rPr lang="en-US" sz="3200" dirty="0" smtClean="0">
                <a:latin typeface="Cambria" panose="02040503050406030204" pitchFamily="18" charset="0"/>
              </a:rPr>
              <a:t> via iTunes</a:t>
            </a:r>
          </a:p>
          <a:p>
            <a:r>
              <a:rPr lang="en-US" sz="3200" dirty="0" smtClean="0">
                <a:latin typeface="Cambria" panose="02040503050406030204" pitchFamily="18" charset="0"/>
              </a:rPr>
              <a:t>FLES</a:t>
            </a:r>
          </a:p>
          <a:p>
            <a:r>
              <a:rPr lang="en-US" sz="3200" dirty="0" smtClean="0">
                <a:latin typeface="Cambria" panose="02040503050406030204" pitchFamily="18" charset="0"/>
              </a:rPr>
              <a:t>Merchandise</a:t>
            </a:r>
          </a:p>
          <a:p>
            <a:r>
              <a:rPr lang="en-US" sz="3200" dirty="0" smtClean="0">
                <a:latin typeface="Cambria" panose="02040503050406030204" pitchFamily="18" charset="0"/>
              </a:rPr>
              <a:t>Job placement assistance</a:t>
            </a:r>
          </a:p>
          <a:p>
            <a:r>
              <a:rPr lang="en-US" sz="3200" dirty="0" smtClean="0">
                <a:latin typeface="Cambria" panose="02040503050406030204" pitchFamily="18" charset="0"/>
              </a:rPr>
              <a:t>And much, much, more! </a:t>
            </a:r>
            <a:endParaRPr lang="en-US" sz="3200" dirty="0">
              <a:latin typeface="Cambria" panose="02040503050406030204" pitchFamily="18" charset="0"/>
            </a:endParaRPr>
          </a:p>
        </p:txBody>
      </p:sp>
      <p:pic>
        <p:nvPicPr>
          <p:cNvPr id="10" name="Pictur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66333" y="3149217"/>
            <a:ext cx="1891231" cy="189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932874" y="4732115"/>
            <a:ext cx="1891231" cy="189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932873" y="1911334"/>
            <a:ext cx="1891231" cy="189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198430" y="4824311"/>
            <a:ext cx="2359311" cy="179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273507" y="1831350"/>
            <a:ext cx="1872320" cy="187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49269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7171">
                                            <p:txEl>
                                              <p:pRg st="1" end="1"/>
                                            </p:txEl>
                                          </p:spTgt>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7171">
                                            <p:txEl>
                                              <p:pRg st="2" end="2"/>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7171">
                                            <p:txEl>
                                              <p:pRg st="3" end="3"/>
                                            </p:txEl>
                                          </p:spTgt>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7171">
                                            <p:txEl>
                                              <p:pRg st="4" end="4"/>
                                            </p:txEl>
                                          </p:spTgt>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7171">
                                            <p:txEl>
                                              <p:pRg st="5" end="5"/>
                                            </p:txEl>
                                          </p:spTgt>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7171">
                                            <p:txEl>
                                              <p:pRg st="6" end="6"/>
                                            </p:txEl>
                                          </p:spTgt>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7"/>
                                        </p:tgtEl>
                                        <p:attrNameLst>
                                          <p:attrName>style.visibility</p:attrName>
                                        </p:attrNameLst>
                                      </p:cBhvr>
                                      <p:to>
                                        <p:strVal val="hidden"/>
                                      </p:to>
                                    </p:set>
                                  </p:childTnLst>
                                </p:cTn>
                              </p:par>
                              <p:par>
                                <p:cTn id="27" presetID="1" presetClass="entr" presetSubtype="0" fill="hold" nodeType="withEffect">
                                  <p:stCondLst>
                                    <p:cond delay="0"/>
                                  </p:stCondLst>
                                  <p:childTnLst>
                                    <p:set>
                                      <p:cBhvr>
                                        <p:cTn id="28" dur="1" fill="hold">
                                          <p:stCondLst>
                                            <p:cond delay="0"/>
                                          </p:stCondLst>
                                        </p:cTn>
                                        <p:tgtEl>
                                          <p:spTgt spid="61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6146"/>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9"/>
                                        </p:tgtEl>
                                        <p:attrNameLst>
                                          <p:attrName>style.visibility</p:attrName>
                                        </p:attrNameLst>
                                      </p:cBhvr>
                                      <p:to>
                                        <p:strVal val="hidden"/>
                                      </p:to>
                                    </p:set>
                                  </p:childTnLst>
                                </p:cTn>
                              </p:par>
                            </p:childTnLst>
                          </p:cTn>
                        </p:par>
                        <p:par>
                          <p:cTn id="39" fill="hold">
                            <p:stCondLst>
                              <p:cond delay="0"/>
                            </p:stCondLst>
                            <p:childTnLst>
                              <p:par>
                                <p:cTn id="40" presetID="1" presetClass="entr" presetSubtype="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childTnLst>
                          </p:cTn>
                        </p:par>
                        <p:par>
                          <p:cTn id="42" fill="hold">
                            <p:stCondLst>
                              <p:cond delay="0"/>
                            </p:stCondLst>
                            <p:childTnLst>
                              <p:par>
                                <p:cTn id="43" presetID="1" presetClass="entr" presetSubtype="0" fill="hold" nodeType="afterEffect">
                                  <p:stCondLst>
                                    <p:cond delay="1000"/>
                                  </p:stCondLst>
                                  <p:childTnLst>
                                    <p:set>
                                      <p:cBhvr>
                                        <p:cTn id="44" dur="1" fill="hold">
                                          <p:stCondLst>
                                            <p:cond delay="0"/>
                                          </p:stCondLst>
                                        </p:cTn>
                                        <p:tgtEl>
                                          <p:spTgt spid="13"/>
                                        </p:tgtEl>
                                        <p:attrNameLst>
                                          <p:attrName>style.visibility</p:attrName>
                                        </p:attrNameLst>
                                      </p:cBhvr>
                                      <p:to>
                                        <p:strVal val="visible"/>
                                      </p:to>
                                    </p:set>
                                  </p:childTnLst>
                                </p:cTn>
                              </p:par>
                            </p:childTnLst>
                          </p:cTn>
                        </p:par>
                        <p:par>
                          <p:cTn id="45" fill="hold">
                            <p:stCondLst>
                              <p:cond delay="1000"/>
                            </p:stCondLst>
                            <p:childTnLst>
                              <p:par>
                                <p:cTn id="46" presetID="1" presetClass="entr" presetSubtype="0" fill="hold" nodeType="afterEffect">
                                  <p:stCondLst>
                                    <p:cond delay="1000"/>
                                  </p:stCondLst>
                                  <p:childTnLst>
                                    <p:set>
                                      <p:cBhvr>
                                        <p:cTn id="47" dur="1" fill="hold">
                                          <p:stCondLst>
                                            <p:cond delay="0"/>
                                          </p:stCondLst>
                                        </p:cTn>
                                        <p:tgtEl>
                                          <p:spTgt spid="11"/>
                                        </p:tgtEl>
                                        <p:attrNameLst>
                                          <p:attrName>style.visibility</p:attrName>
                                        </p:attrNameLst>
                                      </p:cBhvr>
                                      <p:to>
                                        <p:strVal val="visible"/>
                                      </p:to>
                                    </p:set>
                                  </p:childTnLst>
                                </p:cTn>
                              </p:par>
                            </p:childTnLst>
                          </p:cTn>
                        </p:par>
                        <p:par>
                          <p:cTn id="48" fill="hold">
                            <p:stCondLst>
                              <p:cond delay="2000"/>
                            </p:stCondLst>
                            <p:childTnLst>
                              <p:par>
                                <p:cTn id="49" presetID="1" presetClass="entr" presetSubtype="0" fill="hold" nodeType="afterEffect">
                                  <p:stCondLst>
                                    <p:cond delay="1000"/>
                                  </p:stCondLst>
                                  <p:childTnLst>
                                    <p:set>
                                      <p:cBhvr>
                                        <p:cTn id="50" dur="1" fill="hold">
                                          <p:stCondLst>
                                            <p:cond delay="0"/>
                                          </p:stCondLst>
                                        </p:cTn>
                                        <p:tgtEl>
                                          <p:spTgt spid="12"/>
                                        </p:tgtEl>
                                        <p:attrNameLst>
                                          <p:attrName>style.visibility</p:attrName>
                                        </p:attrNameLst>
                                      </p:cBhvr>
                                      <p:to>
                                        <p:strVal val="visible"/>
                                      </p:to>
                                    </p:set>
                                  </p:childTnLst>
                                </p:cTn>
                              </p:par>
                            </p:childTnLst>
                          </p:cTn>
                        </p:par>
                        <p:par>
                          <p:cTn id="51" fill="hold">
                            <p:stCondLst>
                              <p:cond delay="3000"/>
                            </p:stCondLst>
                            <p:childTnLst>
                              <p:par>
                                <p:cTn id="52" presetID="1" presetClass="entr" presetSubtype="0" fill="hold" nodeType="afterEffect">
                                  <p:stCondLst>
                                    <p:cond delay="1000"/>
                                  </p:stCondLst>
                                  <p:childTnLst>
                                    <p:set>
                                      <p:cBhvr>
                                        <p:cTn id="5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P spid="7" grpId="0"/>
      <p:bldP spid="7" grpId="1"/>
      <p:bldP spid="9" grpId="0"/>
      <p:bldP spid="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915160" y="877570"/>
            <a:ext cx="7594600" cy="650875"/>
          </a:xfrm>
        </p:spPr>
        <p:txBody>
          <a:bodyPr>
            <a:normAutofit fontScale="90000"/>
          </a:bodyPr>
          <a:lstStyle/>
          <a:p>
            <a:pPr eaLnBrk="1" hangingPunct="1"/>
            <a:r>
              <a:rPr lang="en-US" sz="3600" u="sng" dirty="0">
                <a:solidFill>
                  <a:srgbClr val="000000"/>
                </a:solidFill>
                <a:effectLst/>
                <a:latin typeface="Cambria" panose="02040503050406030204" pitchFamily="18" charset="0"/>
              </a:rPr>
              <a:t>Membership </a:t>
            </a:r>
            <a:r>
              <a:rPr lang="en-US" sz="3600" u="sng" dirty="0" smtClean="0">
                <a:solidFill>
                  <a:srgbClr val="000000"/>
                </a:solidFill>
                <a:effectLst/>
                <a:latin typeface="Cambria" panose="02040503050406030204" pitchFamily="18" charset="0"/>
              </a:rPr>
              <a:t>– The best </a:t>
            </a:r>
            <a:r>
              <a:rPr lang="en-US" sz="3600" u="sng" dirty="0">
                <a:solidFill>
                  <a:srgbClr val="000000"/>
                </a:solidFill>
                <a:effectLst/>
                <a:latin typeface="Cambria" panose="02040503050406030204" pitchFamily="18" charset="0"/>
              </a:rPr>
              <a:t>deal around!</a:t>
            </a:r>
          </a:p>
        </p:txBody>
      </p:sp>
      <p:sp>
        <p:nvSpPr>
          <p:cNvPr id="7171" name="Rectangle 3"/>
          <p:cNvSpPr>
            <a:spLocks noGrp="1" noChangeArrowheads="1"/>
          </p:cNvSpPr>
          <p:nvPr>
            <p:ph idx="4294967295"/>
          </p:nvPr>
        </p:nvSpPr>
        <p:spPr>
          <a:xfrm>
            <a:off x="944563" y="2022476"/>
            <a:ext cx="8453437" cy="2803525"/>
          </a:xfrm>
        </p:spPr>
        <p:txBody>
          <a:bodyPr>
            <a:noAutofit/>
          </a:bodyPr>
          <a:lstStyle/>
          <a:p>
            <a:pPr>
              <a:lnSpc>
                <a:spcPct val="150000"/>
              </a:lnSpc>
              <a:spcBef>
                <a:spcPct val="0"/>
              </a:spcBef>
              <a:buFontTx/>
              <a:buChar char="•"/>
              <a:tabLst>
                <a:tab pos="1087438" algn="l"/>
                <a:tab pos="1147763" algn="l"/>
              </a:tabLst>
            </a:pPr>
            <a:r>
              <a:rPr lang="en-US" sz="3200" dirty="0" smtClean="0">
                <a:latin typeface="Cambria" panose="02040503050406030204" pitchFamily="18" charset="0"/>
                <a:cs typeface="Times New Roman" charset="0"/>
              </a:rPr>
              <a:t>$45 </a:t>
            </a:r>
            <a:r>
              <a:rPr lang="en-US" sz="3200" dirty="0">
                <a:latin typeface="Cambria" panose="02040503050406030204" pitchFamily="18" charset="0"/>
                <a:cs typeface="Times New Roman" charset="0"/>
              </a:rPr>
              <a:t>	- Regular</a:t>
            </a:r>
          </a:p>
          <a:p>
            <a:pPr>
              <a:lnSpc>
                <a:spcPct val="150000"/>
              </a:lnSpc>
              <a:spcBef>
                <a:spcPct val="0"/>
              </a:spcBef>
              <a:buFontTx/>
              <a:buChar char="•"/>
              <a:tabLst>
                <a:tab pos="1087438" algn="l"/>
                <a:tab pos="1147763" algn="l"/>
              </a:tabLst>
            </a:pPr>
            <a:r>
              <a:rPr lang="en-US" sz="3200" dirty="0">
                <a:latin typeface="Cambria" panose="02040503050406030204" pitchFamily="18" charset="0"/>
                <a:cs typeface="Times New Roman" charset="0"/>
              </a:rPr>
              <a:t>$35 	- Associate (part-time/unemployed)</a:t>
            </a:r>
          </a:p>
          <a:p>
            <a:pPr>
              <a:lnSpc>
                <a:spcPct val="150000"/>
              </a:lnSpc>
              <a:spcBef>
                <a:spcPct val="0"/>
              </a:spcBef>
              <a:buFontTx/>
              <a:buChar char="•"/>
              <a:tabLst>
                <a:tab pos="1087438" algn="l"/>
                <a:tab pos="1147763" algn="l"/>
              </a:tabLst>
            </a:pPr>
            <a:r>
              <a:rPr lang="en-US" sz="3200" dirty="0">
                <a:latin typeface="Cambria" panose="02040503050406030204" pitchFamily="18" charset="0"/>
                <a:cs typeface="Times New Roman" charset="0"/>
              </a:rPr>
              <a:t>$25 	- Retiree</a:t>
            </a:r>
          </a:p>
          <a:p>
            <a:pPr>
              <a:lnSpc>
                <a:spcPct val="150000"/>
              </a:lnSpc>
              <a:spcBef>
                <a:spcPct val="0"/>
              </a:spcBef>
              <a:buFontTx/>
              <a:buChar char="•"/>
              <a:tabLst>
                <a:tab pos="1087438" algn="l"/>
                <a:tab pos="1147763" algn="l"/>
              </a:tabLst>
            </a:pPr>
            <a:r>
              <a:rPr lang="en-US" sz="3200" dirty="0">
                <a:latin typeface="Cambria" panose="02040503050406030204" pitchFamily="18" charset="0"/>
                <a:cs typeface="Times New Roman" charset="0"/>
              </a:rPr>
              <a:t>$15 	- Full-time student</a:t>
            </a:r>
          </a:p>
        </p:txBody>
      </p:sp>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2" name="Rectangle 1"/>
          <p:cNvSpPr/>
          <p:nvPr/>
        </p:nvSpPr>
        <p:spPr>
          <a:xfrm>
            <a:off x="2411393" y="5235236"/>
            <a:ext cx="5080000" cy="1661993"/>
          </a:xfrm>
          <a:prstGeom prst="rect">
            <a:avLst/>
          </a:prstGeom>
        </p:spPr>
        <p:txBody>
          <a:bodyPr lIns="91439" tIns="45720" rIns="91439" bIns="45720">
            <a:spAutoFit/>
          </a:bodyPr>
          <a:lstStyle/>
          <a:p>
            <a:pPr algn="ctr"/>
            <a:r>
              <a:rPr lang="en-US" sz="2800" u="sng" dirty="0" smtClean="0">
                <a:solidFill>
                  <a:srgbClr val="FF0000"/>
                </a:solidFill>
                <a:latin typeface="Cambria" panose="02040503050406030204" pitchFamily="18" charset="0"/>
              </a:rPr>
              <a:t>Special Payment Options</a:t>
            </a:r>
          </a:p>
          <a:p>
            <a:pPr algn="ctr"/>
            <a:r>
              <a:rPr lang="en-US" sz="2800" dirty="0" smtClean="0">
                <a:solidFill>
                  <a:srgbClr val="FF0000"/>
                </a:solidFill>
                <a:latin typeface="Cambria" panose="02040503050406030204" pitchFamily="18" charset="0"/>
              </a:rPr>
              <a:t>Two easy payments</a:t>
            </a:r>
          </a:p>
          <a:p>
            <a:pPr algn="ctr"/>
            <a:r>
              <a:rPr lang="en-US" sz="2800" dirty="0" smtClean="0">
                <a:solidFill>
                  <a:srgbClr val="FF0000"/>
                </a:solidFill>
                <a:latin typeface="Cambria" panose="02040503050406030204" pitchFamily="18" charset="0"/>
              </a:rPr>
              <a:t>Auto-renewal via PayPal</a:t>
            </a:r>
          </a:p>
          <a:p>
            <a:pPr algn="ctr"/>
            <a:endParaRPr lang="en-US" sz="1800" dirty="0">
              <a:latin typeface="Cambria" panose="02040503050406030204" pitchFamily="18" charset="0"/>
            </a:endParaRPr>
          </a:p>
        </p:txBody>
      </p:sp>
    </p:spTree>
    <p:extLst>
      <p:ext uri="{BB962C8B-B14F-4D97-AF65-F5344CB8AC3E}">
        <p14:creationId xmlns:p14="http://schemas.microsoft.com/office/powerpoint/2010/main" val="2452013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6"/>
        <p:cNvGrpSpPr/>
        <p:nvPr/>
      </p:nvGrpSpPr>
      <p:grpSpPr>
        <a:xfrm>
          <a:off x="0" y="0"/>
          <a:ext cx="0" cy="0"/>
          <a:chOff x="0" y="0"/>
          <a:chExt cx="0" cy="0"/>
        </a:xfrm>
      </p:grpSpPr>
      <p:sp>
        <p:nvSpPr>
          <p:cNvPr id="38" name="Shape 38"/>
          <p:cNvSpPr txBox="1">
            <a:spLocks noGrp="1"/>
          </p:cNvSpPr>
          <p:nvPr>
            <p:ph type="ctrTitle" idx="4294967295"/>
          </p:nvPr>
        </p:nvSpPr>
        <p:spPr>
          <a:xfrm>
            <a:off x="1935163" y="749214"/>
            <a:ext cx="7513637" cy="835025"/>
          </a:xfrm>
          <a:prstGeom prst="rect">
            <a:avLst/>
          </a:prstGeom>
        </p:spPr>
        <p:txBody>
          <a:bodyPr lIns="38100" tIns="38100" rIns="38100" bIns="38100" anchor="ctr" anchorCtr="0">
            <a:noAutofit/>
          </a:bodyPr>
          <a:lstStyle/>
          <a:p>
            <a:pPr>
              <a:lnSpc>
                <a:spcPct val="114285"/>
              </a:lnSpc>
              <a:spcBef>
                <a:spcPts val="0"/>
              </a:spcBef>
            </a:pPr>
            <a:r>
              <a:rPr lang="en-US" sz="2400" u="sng" dirty="0">
                <a:solidFill>
                  <a:srgbClr val="000000"/>
                </a:solidFill>
                <a:effectLst/>
                <a:latin typeface="Cambria" panose="02040503050406030204" pitchFamily="18" charset="0"/>
                <a:ea typeface="Arial"/>
                <a:cs typeface="Arial"/>
                <a:sym typeface="Arial"/>
              </a:rPr>
              <a:t>NYSAFLT Rochester Regional Planning Committee</a:t>
            </a:r>
          </a:p>
        </p:txBody>
      </p:sp>
      <p:sp>
        <p:nvSpPr>
          <p:cNvPr id="40" name="Shape 40"/>
          <p:cNvSpPr txBox="1">
            <a:spLocks noGrp="1"/>
          </p:cNvSpPr>
          <p:nvPr>
            <p:ph type="subTitle" idx="4294967295"/>
          </p:nvPr>
        </p:nvSpPr>
        <p:spPr>
          <a:xfrm>
            <a:off x="593408" y="1771605"/>
            <a:ext cx="9007792" cy="5177835"/>
          </a:xfrm>
          <a:prstGeom prst="rect">
            <a:avLst/>
          </a:prstGeom>
        </p:spPr>
        <p:txBody>
          <a:bodyPr lIns="38100" tIns="38100" rIns="38100" bIns="38100" anchor="t" anchorCtr="0">
            <a:noAutofit/>
          </a:bodyPr>
          <a:lstStyle/>
          <a:p>
            <a:pPr marL="0" indent="0">
              <a:buNone/>
            </a:pPr>
            <a:r>
              <a:rPr lang="en-US" sz="1600" b="1" dirty="0" smtClean="0">
                <a:latin typeface="Cambria" panose="02040503050406030204" pitchFamily="18" charset="0"/>
              </a:rPr>
              <a:t>Chairperson:</a:t>
            </a:r>
            <a:r>
              <a:rPr lang="en-US" sz="1600" dirty="0">
                <a:latin typeface="Cambria" panose="02040503050406030204" pitchFamily="18" charset="0"/>
              </a:rPr>
              <a:t> </a:t>
            </a:r>
            <a:r>
              <a:rPr lang="en-US" sz="1600" dirty="0" smtClean="0">
                <a:latin typeface="Cambria" panose="02040503050406030204" pitchFamily="18" charset="0"/>
              </a:rPr>
              <a:t> Marie </a:t>
            </a:r>
            <a:r>
              <a:rPr lang="en-US" sz="1600" dirty="0" err="1">
                <a:latin typeface="Cambria" panose="02040503050406030204" pitchFamily="18" charset="0"/>
              </a:rPr>
              <a:t>Campanaro</a:t>
            </a:r>
            <a:r>
              <a:rPr lang="en-US" sz="1600" dirty="0">
                <a:latin typeface="Cambria" panose="02040503050406030204" pitchFamily="18" charset="0"/>
              </a:rPr>
              <a:t>, Cosgrove MS</a:t>
            </a:r>
          </a:p>
          <a:p>
            <a:pPr marL="0" indent="0">
              <a:buNone/>
            </a:pPr>
            <a:r>
              <a:rPr lang="en-US" sz="1600" dirty="0">
                <a:latin typeface="Cambria" panose="02040503050406030204" pitchFamily="18" charset="0"/>
              </a:rPr>
              <a:t> </a:t>
            </a:r>
          </a:p>
          <a:p>
            <a:pPr marL="0" indent="0">
              <a:buNone/>
            </a:pPr>
            <a:r>
              <a:rPr lang="en-US" sz="1600" b="1" dirty="0">
                <a:latin typeface="Cambria" panose="02040503050406030204" pitchFamily="18" charset="0"/>
              </a:rPr>
              <a:t>Committee Members:</a:t>
            </a:r>
            <a:endParaRPr lang="en-US" sz="1600" dirty="0">
              <a:latin typeface="Cambria" panose="02040503050406030204" pitchFamily="18" charset="0"/>
            </a:endParaRPr>
          </a:p>
          <a:p>
            <a:pPr marL="0" indent="0">
              <a:buNone/>
            </a:pPr>
            <a:r>
              <a:rPr lang="en-US" sz="1600" dirty="0" smtClean="0">
                <a:latin typeface="Cambria" panose="02040503050406030204" pitchFamily="18" charset="0"/>
              </a:rPr>
              <a:t>Ariane </a:t>
            </a:r>
            <a:r>
              <a:rPr lang="en-US" sz="1600" dirty="0">
                <a:latin typeface="Cambria" panose="02040503050406030204" pitchFamily="18" charset="0"/>
              </a:rPr>
              <a:t>Baer-Harper, Allendale Columbia School</a:t>
            </a:r>
          </a:p>
          <a:p>
            <a:pPr marL="0" indent="0">
              <a:buNone/>
            </a:pPr>
            <a:r>
              <a:rPr lang="en-US" sz="1600" dirty="0" smtClean="0">
                <a:latin typeface="Cambria" panose="02040503050406030204" pitchFamily="18" charset="0"/>
              </a:rPr>
              <a:t>Candace </a:t>
            </a:r>
            <a:r>
              <a:rPr lang="en-US" sz="1600" dirty="0">
                <a:latin typeface="Cambria" panose="02040503050406030204" pitchFamily="18" charset="0"/>
              </a:rPr>
              <a:t>Black, </a:t>
            </a:r>
            <a:r>
              <a:rPr lang="en-US" sz="1600" dirty="0" err="1">
                <a:latin typeface="Cambria" panose="02040503050406030204" pitchFamily="18" charset="0"/>
              </a:rPr>
              <a:t>Eastridge</a:t>
            </a:r>
            <a:r>
              <a:rPr lang="en-US" sz="1600" dirty="0">
                <a:latin typeface="Cambria" panose="02040503050406030204" pitchFamily="18" charset="0"/>
              </a:rPr>
              <a:t> HS</a:t>
            </a:r>
          </a:p>
          <a:p>
            <a:pPr marL="0" indent="0">
              <a:buNone/>
            </a:pPr>
            <a:r>
              <a:rPr lang="en-US" sz="1600" dirty="0" smtClean="0">
                <a:latin typeface="Cambria" panose="02040503050406030204" pitchFamily="18" charset="0"/>
              </a:rPr>
              <a:t>Ellen </a:t>
            </a:r>
            <a:r>
              <a:rPr lang="en-US" sz="1600" dirty="0">
                <a:latin typeface="Cambria" panose="02040503050406030204" pitchFamily="18" charset="0"/>
              </a:rPr>
              <a:t>Connell, Oracle Charter School</a:t>
            </a:r>
          </a:p>
          <a:p>
            <a:pPr marL="0" indent="0">
              <a:buNone/>
            </a:pPr>
            <a:r>
              <a:rPr lang="en-US" sz="1600" dirty="0" smtClean="0">
                <a:latin typeface="Cambria" panose="02040503050406030204" pitchFamily="18" charset="0"/>
              </a:rPr>
              <a:t>Heidi </a:t>
            </a:r>
            <a:r>
              <a:rPr lang="en-US" sz="1600" dirty="0">
                <a:latin typeface="Cambria" panose="02040503050406030204" pitchFamily="18" charset="0"/>
              </a:rPr>
              <a:t>Connell, Canandaigua MS</a:t>
            </a:r>
          </a:p>
          <a:p>
            <a:pPr marL="0" indent="0">
              <a:buNone/>
            </a:pPr>
            <a:r>
              <a:rPr lang="en-US" sz="1600" dirty="0" smtClean="0">
                <a:latin typeface="Cambria" panose="02040503050406030204" pitchFamily="18" charset="0"/>
              </a:rPr>
              <a:t>Mark </a:t>
            </a:r>
            <a:r>
              <a:rPr lang="en-US" sz="1600" dirty="0" err="1">
                <a:latin typeface="Cambria" panose="02040503050406030204" pitchFamily="18" charset="0"/>
              </a:rPr>
              <a:t>Critelli</a:t>
            </a:r>
            <a:r>
              <a:rPr lang="en-US" sz="1600" dirty="0">
                <a:latin typeface="Cambria" panose="02040503050406030204" pitchFamily="18" charset="0"/>
              </a:rPr>
              <a:t>, Pittsford Sutherland HS</a:t>
            </a:r>
          </a:p>
          <a:p>
            <a:pPr marL="0" indent="0">
              <a:buNone/>
            </a:pPr>
            <a:r>
              <a:rPr lang="en-US" sz="1600" dirty="0" smtClean="0">
                <a:latin typeface="Cambria" panose="02040503050406030204" pitchFamily="18" charset="0"/>
              </a:rPr>
              <a:t>Birgit </a:t>
            </a:r>
            <a:r>
              <a:rPr lang="en-US" sz="1600" dirty="0" err="1">
                <a:latin typeface="Cambria" panose="02040503050406030204" pitchFamily="18" charset="0"/>
              </a:rPr>
              <a:t>Deir</a:t>
            </a:r>
            <a:r>
              <a:rPr lang="en-US" sz="1600" dirty="0">
                <a:latin typeface="Cambria" panose="02040503050406030204" pitchFamily="18" charset="0"/>
              </a:rPr>
              <a:t>, Nazareth College</a:t>
            </a:r>
          </a:p>
          <a:p>
            <a:pPr marL="0" indent="0">
              <a:buNone/>
            </a:pPr>
            <a:r>
              <a:rPr lang="en-US" sz="1600" dirty="0" smtClean="0">
                <a:latin typeface="Cambria" panose="02040503050406030204" pitchFamily="18" charset="0"/>
              </a:rPr>
              <a:t>Rose </a:t>
            </a:r>
            <a:r>
              <a:rPr lang="en-US" sz="1600" dirty="0" err="1">
                <a:latin typeface="Cambria" panose="02040503050406030204" pitchFamily="18" charset="0"/>
              </a:rPr>
              <a:t>DiGennaro</a:t>
            </a:r>
            <a:r>
              <a:rPr lang="en-US" sz="1600" dirty="0">
                <a:latin typeface="Cambria" panose="02040503050406030204" pitchFamily="18" charset="0"/>
              </a:rPr>
              <a:t>, East Irondequoit CSD</a:t>
            </a:r>
          </a:p>
          <a:p>
            <a:pPr marL="0" indent="0">
              <a:buNone/>
            </a:pPr>
            <a:r>
              <a:rPr lang="en-US" sz="1600" dirty="0" smtClean="0">
                <a:latin typeface="Cambria" panose="02040503050406030204" pitchFamily="18" charset="0"/>
              </a:rPr>
              <a:t>Lucy </a:t>
            </a:r>
            <a:r>
              <a:rPr lang="en-US" sz="1600" dirty="0" err="1">
                <a:latin typeface="Cambria" panose="02040503050406030204" pitchFamily="18" charset="0"/>
              </a:rPr>
              <a:t>Ferruzza</a:t>
            </a:r>
            <a:r>
              <a:rPr lang="en-US" sz="1600" dirty="0">
                <a:latin typeface="Cambria" panose="02040503050406030204" pitchFamily="18" charset="0"/>
              </a:rPr>
              <a:t>, East Irondequoit MS</a:t>
            </a:r>
          </a:p>
          <a:p>
            <a:pPr marL="0" indent="0">
              <a:buNone/>
            </a:pPr>
            <a:r>
              <a:rPr lang="en-US" sz="1600" dirty="0" smtClean="0">
                <a:latin typeface="Cambria" panose="02040503050406030204" pitchFamily="18" charset="0"/>
              </a:rPr>
              <a:t>Anna </a:t>
            </a:r>
            <a:r>
              <a:rPr lang="en-US" sz="1600" dirty="0">
                <a:latin typeface="Cambria" panose="02040503050406030204" pitchFamily="18" charset="0"/>
              </a:rPr>
              <a:t>Marie </a:t>
            </a:r>
            <a:r>
              <a:rPr lang="en-US" sz="1600" dirty="0" err="1">
                <a:latin typeface="Cambria" panose="02040503050406030204" pitchFamily="18" charset="0"/>
              </a:rPr>
              <a:t>Kingdollar</a:t>
            </a:r>
            <a:r>
              <a:rPr lang="en-US" sz="1600" dirty="0">
                <a:latin typeface="Cambria" panose="02040503050406030204" pitchFamily="18" charset="0"/>
              </a:rPr>
              <a:t>, Hilton CSD</a:t>
            </a:r>
          </a:p>
          <a:p>
            <a:pPr marL="0" indent="0">
              <a:buNone/>
            </a:pPr>
            <a:r>
              <a:rPr lang="en-US" sz="1600" dirty="0" smtClean="0">
                <a:latin typeface="Cambria" panose="02040503050406030204" pitchFamily="18" charset="0"/>
              </a:rPr>
              <a:t>Erica </a:t>
            </a:r>
            <a:r>
              <a:rPr lang="en-US" sz="1600" dirty="0" err="1">
                <a:latin typeface="Cambria" panose="02040503050406030204" pitchFamily="18" charset="0"/>
              </a:rPr>
              <a:t>Kortepeter</a:t>
            </a:r>
            <a:r>
              <a:rPr lang="en-US" sz="1600" dirty="0">
                <a:latin typeface="Cambria" panose="02040503050406030204" pitchFamily="18" charset="0"/>
              </a:rPr>
              <a:t>-Ragan, Allendale Columbia School</a:t>
            </a:r>
          </a:p>
          <a:p>
            <a:pPr marL="0" indent="0">
              <a:buNone/>
            </a:pPr>
            <a:r>
              <a:rPr lang="en-US" sz="1600" dirty="0" smtClean="0">
                <a:latin typeface="Cambria" panose="02040503050406030204" pitchFamily="18" charset="0"/>
              </a:rPr>
              <a:t>Kristina </a:t>
            </a:r>
            <a:r>
              <a:rPr lang="en-US" sz="1600" dirty="0">
                <a:latin typeface="Cambria" panose="02040503050406030204" pitchFamily="18" charset="0"/>
              </a:rPr>
              <a:t>Strauss, Hamburg Schools</a:t>
            </a:r>
          </a:p>
          <a:p>
            <a:pPr marL="0" indent="0">
              <a:buNone/>
            </a:pPr>
            <a:r>
              <a:rPr lang="en-US" sz="1600" dirty="0" smtClean="0">
                <a:latin typeface="Cambria" panose="02040503050406030204" pitchFamily="18" charset="0"/>
              </a:rPr>
              <a:t>Melanie </a:t>
            </a:r>
            <a:r>
              <a:rPr lang="en-US" sz="1600" dirty="0">
                <a:latin typeface="Cambria" panose="02040503050406030204" pitchFamily="18" charset="0"/>
              </a:rPr>
              <a:t>Thomas, Spencerport HS</a:t>
            </a:r>
          </a:p>
          <a:p>
            <a:pPr marL="0" indent="0">
              <a:buNone/>
            </a:pPr>
            <a:r>
              <a:rPr lang="en-US" sz="1600" dirty="0" smtClean="0">
                <a:latin typeface="Cambria" panose="02040503050406030204" pitchFamily="18" charset="0"/>
              </a:rPr>
              <a:t>JoAnn </a:t>
            </a:r>
            <a:r>
              <a:rPr lang="en-US" sz="1600" dirty="0">
                <a:latin typeface="Cambria" panose="02040503050406030204" pitchFamily="18" charset="0"/>
              </a:rPr>
              <a:t>Thomasson, Hamburg HS</a:t>
            </a:r>
          </a:p>
          <a:p>
            <a:pPr marL="0" indent="0">
              <a:buNone/>
            </a:pPr>
            <a:r>
              <a:rPr lang="en-US" sz="1600" dirty="0" smtClean="0">
                <a:latin typeface="Cambria" panose="02040503050406030204" pitchFamily="18" charset="0"/>
              </a:rPr>
              <a:t>Ida </a:t>
            </a:r>
            <a:r>
              <a:rPr lang="en-US" sz="1600" dirty="0">
                <a:latin typeface="Cambria" panose="02040503050406030204" pitchFamily="18" charset="0"/>
              </a:rPr>
              <a:t>Wilder, Greece Athena HS</a:t>
            </a:r>
          </a:p>
          <a:p>
            <a:pPr marL="0" indent="0">
              <a:buNone/>
            </a:pPr>
            <a:r>
              <a:rPr lang="en-US" sz="1600" dirty="0" err="1" smtClean="0">
                <a:latin typeface="Cambria" panose="02040503050406030204" pitchFamily="18" charset="0"/>
              </a:rPr>
              <a:t>Zhansui</a:t>
            </a:r>
            <a:r>
              <a:rPr lang="en-US" sz="1600" dirty="0" smtClean="0">
                <a:latin typeface="Cambria" panose="02040503050406030204" pitchFamily="18" charset="0"/>
              </a:rPr>
              <a:t> </a:t>
            </a:r>
            <a:r>
              <a:rPr lang="en-US" sz="1600" dirty="0">
                <a:latin typeface="Cambria" panose="02040503050406030204" pitchFamily="18" charset="0"/>
              </a:rPr>
              <a:t>Yu, Nazareth College</a:t>
            </a:r>
          </a:p>
          <a:p>
            <a:pPr marL="0" indent="0">
              <a:buNone/>
            </a:pPr>
            <a:r>
              <a:rPr lang="en-US" sz="1600" dirty="0"/>
              <a:t> </a:t>
            </a: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1026" name="Picture 2" descr="http://icccet.org/wp-content/uploads/2014/01/ac.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25148" y="3189784"/>
            <a:ext cx="3637915" cy="25023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915160" y="877570"/>
            <a:ext cx="7594600" cy="650875"/>
          </a:xfrm>
        </p:spPr>
        <p:txBody>
          <a:bodyPr>
            <a:normAutofit/>
          </a:bodyPr>
          <a:lstStyle/>
          <a:p>
            <a:pPr eaLnBrk="1" hangingPunct="1"/>
            <a:r>
              <a:rPr lang="en-US" sz="3600" u="sng" dirty="0" smtClean="0">
                <a:solidFill>
                  <a:srgbClr val="000000"/>
                </a:solidFill>
                <a:effectLst/>
                <a:latin typeface="Cambria" panose="02040503050406030204" pitchFamily="18" charset="0"/>
              </a:rPr>
              <a:t>100K for 100 years</a:t>
            </a:r>
            <a:endParaRPr lang="en-US" sz="3600" u="sng" dirty="0">
              <a:solidFill>
                <a:srgbClr val="000000"/>
              </a:solidFill>
              <a:effectLst/>
              <a:latin typeface="Cambria" panose="02040503050406030204" pitchFamily="18" charset="0"/>
            </a:endParaRPr>
          </a:p>
        </p:txBody>
      </p:sp>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1331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0243" t="12535" r="11290" b="5995"/>
          <a:stretch/>
        </p:blipFill>
        <p:spPr bwMode="auto">
          <a:xfrm>
            <a:off x="757352" y="1903690"/>
            <a:ext cx="8695256" cy="4960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p:nvPr/>
        </p:nvPicPr>
        <p:blipFill rotWithShape="1">
          <a:blip r:embed="rId5">
            <a:extLst>
              <a:ext uri="{28A0092B-C50C-407E-A947-70E740481C1C}">
                <a14:useLocalDpi xmlns:a14="http://schemas.microsoft.com/office/drawing/2010/main" val="0"/>
              </a:ext>
            </a:extLst>
          </a:blip>
          <a:srcRect l="25722" t="27840" r="66454" b="53844"/>
          <a:stretch/>
        </p:blipFill>
        <p:spPr bwMode="auto">
          <a:xfrm>
            <a:off x="8360899" y="612649"/>
            <a:ext cx="1148861" cy="1465385"/>
          </a:xfrm>
          <a:prstGeom prst="rect">
            <a:avLst/>
          </a:prstGeom>
          <a:ln>
            <a:noFill/>
          </a:ln>
          <a:extLst>
            <a:ext uri="{53640926-AAD7-44D8-BBD7-CCE9431645EC}">
              <a14:shadowObscured xmlns:a14="http://schemas.microsoft.com/office/drawing/2010/main"/>
            </a:ext>
          </a:extLst>
        </p:spPr>
      </p:pic>
      <p:pic>
        <p:nvPicPr>
          <p:cNvPr id="7" name="Picture 6"/>
          <p:cNvPicPr>
            <a:picLocks noChangeAspect="1"/>
          </p:cNvPicPr>
          <p:nvPr/>
        </p:nvPicPr>
        <p:blipFill>
          <a:blip r:embed="rId6"/>
          <a:stretch>
            <a:fillRect/>
          </a:stretch>
        </p:blipFill>
        <p:spPr>
          <a:xfrm rot="16200000">
            <a:off x="2707560" y="2735613"/>
            <a:ext cx="4860939" cy="2976445"/>
          </a:xfrm>
          <a:prstGeom prst="rect">
            <a:avLst/>
          </a:prstGeom>
        </p:spPr>
      </p:pic>
    </p:spTree>
    <p:extLst>
      <p:ext uri="{BB962C8B-B14F-4D97-AF65-F5344CB8AC3E}">
        <p14:creationId xmlns:p14="http://schemas.microsoft.com/office/powerpoint/2010/main" val="30706986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u="sng" dirty="0">
                <a:solidFill>
                  <a:srgbClr val="000000"/>
                </a:solidFill>
                <a:effectLst/>
                <a:latin typeface="Cambria" panose="02040503050406030204" pitchFamily="18" charset="0"/>
                <a:ea typeface="Arial"/>
                <a:cs typeface="Arial"/>
                <a:sym typeface="Arial"/>
              </a:rPr>
              <a:t>Vendors &amp; Exhibitors</a:t>
            </a:r>
          </a:p>
        </p:txBody>
      </p:sp>
      <p:sp>
        <p:nvSpPr>
          <p:cNvPr id="105" name="Shape 105"/>
          <p:cNvSpPr txBox="1">
            <a:spLocks noGrp="1"/>
          </p:cNvSpPr>
          <p:nvPr>
            <p:ph type="subTitle" idx="4294967295"/>
          </p:nvPr>
        </p:nvSpPr>
        <p:spPr>
          <a:xfrm>
            <a:off x="1036320" y="1720850"/>
            <a:ext cx="8302625" cy="593957"/>
          </a:xfrm>
          <a:prstGeom prst="rect">
            <a:avLst/>
          </a:prstGeom>
        </p:spPr>
        <p:txBody>
          <a:bodyPr lIns="38100" tIns="38100" rIns="38100" bIns="38100" anchor="t" anchorCtr="0">
            <a:noAutofit/>
          </a:bodyPr>
          <a:lstStyle/>
          <a:p>
            <a:pPr marL="0" indent="0" algn="ctr">
              <a:lnSpc>
                <a:spcPct val="113750"/>
              </a:lnSpc>
              <a:spcBef>
                <a:spcPts val="0"/>
              </a:spcBef>
              <a:buNone/>
            </a:pPr>
            <a:r>
              <a:rPr lang="en-US" sz="1800" b="1" dirty="0">
                <a:solidFill>
                  <a:srgbClr val="000000"/>
                </a:solidFill>
                <a:latin typeface="Cambria" panose="02040503050406030204" pitchFamily="18" charset="0"/>
                <a:ea typeface="Arial"/>
                <a:cs typeface="Arial"/>
                <a:sym typeface="Arial"/>
              </a:rPr>
              <a:t>We sincerely thank the following vendors and exhibitors:</a:t>
            </a:r>
          </a:p>
          <a:p>
            <a:pPr marL="0" indent="0" algn="ctr">
              <a:lnSpc>
                <a:spcPct val="113750"/>
              </a:lnSpc>
              <a:spcBef>
                <a:spcPts val="0"/>
              </a:spcBef>
              <a:buNone/>
            </a:pPr>
            <a:endParaRPr lang="en-US" sz="1800" b="1" dirty="0">
              <a:solidFill>
                <a:srgbClr val="000000"/>
              </a:solidFill>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2" name="Rectangle 1"/>
          <p:cNvSpPr/>
          <p:nvPr/>
        </p:nvSpPr>
        <p:spPr>
          <a:xfrm>
            <a:off x="3870542" y="2232362"/>
            <a:ext cx="5700178" cy="4401205"/>
          </a:xfrm>
          <a:prstGeom prst="rect">
            <a:avLst/>
          </a:prstGeom>
        </p:spPr>
        <p:txBody>
          <a:bodyPr wrap="square">
            <a:spAutoFit/>
          </a:bodyPr>
          <a:lstStyle/>
          <a:p>
            <a:pPr algn="r">
              <a:lnSpc>
                <a:spcPct val="200000"/>
              </a:lnSpc>
            </a:pPr>
            <a:r>
              <a:rPr lang="en-US" sz="2000" b="1" dirty="0">
                <a:latin typeface="Cambria" panose="02040503050406030204" pitchFamily="18" charset="0"/>
              </a:rPr>
              <a:t>El </a:t>
            </a:r>
            <a:r>
              <a:rPr lang="en-US" sz="2000" b="1" dirty="0" err="1">
                <a:latin typeface="Cambria" panose="02040503050406030204" pitchFamily="18" charset="0"/>
              </a:rPr>
              <a:t>Buen</a:t>
            </a:r>
            <a:r>
              <a:rPr lang="en-US" sz="2000" b="1" dirty="0">
                <a:latin typeface="Cambria" panose="02040503050406030204" pitchFamily="18" charset="0"/>
              </a:rPr>
              <a:t> Amigo</a:t>
            </a:r>
          </a:p>
          <a:p>
            <a:pPr algn="r">
              <a:lnSpc>
                <a:spcPct val="200000"/>
              </a:lnSpc>
            </a:pPr>
            <a:r>
              <a:rPr lang="en-US" sz="2000" b="1" dirty="0" smtClean="0">
                <a:latin typeface="Cambria" panose="02040503050406030204" pitchFamily="18" charset="0"/>
              </a:rPr>
              <a:t>ISCOR – Sister Cities of Rochester</a:t>
            </a:r>
          </a:p>
          <a:p>
            <a:pPr algn="r">
              <a:lnSpc>
                <a:spcPct val="200000"/>
              </a:lnSpc>
            </a:pPr>
            <a:r>
              <a:rPr lang="en-US" sz="2000" b="1" dirty="0" smtClean="0">
                <a:latin typeface="Cambria" panose="02040503050406030204" pitchFamily="18" charset="0"/>
              </a:rPr>
              <a:t>K12 Books</a:t>
            </a:r>
            <a:endParaRPr lang="en-US" sz="2000" b="1" dirty="0">
              <a:latin typeface="Cambria" panose="02040503050406030204" pitchFamily="18" charset="0"/>
            </a:endParaRPr>
          </a:p>
          <a:p>
            <a:pPr algn="r">
              <a:lnSpc>
                <a:spcPct val="200000"/>
              </a:lnSpc>
            </a:pPr>
            <a:r>
              <a:rPr lang="en-US" sz="2000" b="1" dirty="0" smtClean="0">
                <a:latin typeface="Cambria" panose="02040503050406030204" pitchFamily="18" charset="0"/>
              </a:rPr>
              <a:t>Nazareth College</a:t>
            </a:r>
          </a:p>
          <a:p>
            <a:pPr algn="r">
              <a:lnSpc>
                <a:spcPct val="200000"/>
              </a:lnSpc>
            </a:pPr>
            <a:r>
              <a:rPr lang="en-US" sz="2000" b="1" dirty="0" smtClean="0">
                <a:latin typeface="Cambria" panose="02040503050406030204" pitchFamily="18" charset="0"/>
              </a:rPr>
              <a:t>Proficiency Press</a:t>
            </a:r>
          </a:p>
          <a:p>
            <a:pPr algn="r">
              <a:lnSpc>
                <a:spcPct val="200000"/>
              </a:lnSpc>
            </a:pPr>
            <a:r>
              <a:rPr lang="en-US" sz="2000" b="1" dirty="0" err="1" smtClean="0">
                <a:latin typeface="Cambria" panose="02040503050406030204" pitchFamily="18" charset="0"/>
              </a:rPr>
              <a:t>Travelogs</a:t>
            </a:r>
            <a:r>
              <a:rPr lang="en-US" sz="2000" b="1" dirty="0" smtClean="0">
                <a:latin typeface="Cambria" panose="02040503050406030204" pitchFamily="18" charset="0"/>
              </a:rPr>
              <a:t> International</a:t>
            </a:r>
          </a:p>
          <a:p>
            <a:pPr algn="r">
              <a:lnSpc>
                <a:spcPct val="200000"/>
              </a:lnSpc>
            </a:pPr>
            <a:r>
              <a:rPr lang="en-US" sz="2000" b="1" dirty="0" smtClean="0">
                <a:latin typeface="Cambria" panose="02040503050406030204" pitchFamily="18" charset="0"/>
              </a:rPr>
              <a:t>WNYFLEC</a:t>
            </a:r>
            <a:endParaRPr lang="en-US" sz="2000" b="1" dirty="0">
              <a:latin typeface="Cambria" panose="02040503050406030204" pitchFamily="18" charset="0"/>
            </a:endParaRPr>
          </a:p>
        </p:txBody>
      </p:sp>
      <p:sp>
        <p:nvSpPr>
          <p:cNvPr id="3" name="Rectangle 2"/>
          <p:cNvSpPr/>
          <p:nvPr/>
        </p:nvSpPr>
        <p:spPr>
          <a:xfrm>
            <a:off x="518159" y="2233527"/>
            <a:ext cx="6614161" cy="4401205"/>
          </a:xfrm>
          <a:prstGeom prst="rect">
            <a:avLst/>
          </a:prstGeom>
        </p:spPr>
        <p:txBody>
          <a:bodyPr wrap="square">
            <a:spAutoFit/>
          </a:bodyPr>
          <a:lstStyle/>
          <a:p>
            <a:pPr>
              <a:lnSpc>
                <a:spcPct val="200000"/>
              </a:lnSpc>
            </a:pPr>
            <a:r>
              <a:rPr lang="en-US" sz="2000" b="1" dirty="0" smtClean="0">
                <a:latin typeface="Cambria" panose="02040503050406030204" pitchFamily="18" charset="0"/>
              </a:rPr>
              <a:t>All Things Mexican</a:t>
            </a:r>
          </a:p>
          <a:p>
            <a:pPr>
              <a:lnSpc>
                <a:spcPct val="200000"/>
              </a:lnSpc>
            </a:pPr>
            <a:r>
              <a:rPr lang="en-US" sz="2000" b="1" dirty="0" smtClean="0">
                <a:latin typeface="Cambria" panose="02040503050406030204" pitchFamily="18" charset="0"/>
              </a:rPr>
              <a:t>Alliance </a:t>
            </a:r>
            <a:r>
              <a:rPr lang="en-US" sz="2000" b="1" dirty="0" err="1">
                <a:latin typeface="Cambria" panose="02040503050406030204" pitchFamily="18" charset="0"/>
              </a:rPr>
              <a:t>Française</a:t>
            </a:r>
            <a:r>
              <a:rPr lang="en-US" sz="2000" b="1" dirty="0">
                <a:latin typeface="Cambria" panose="02040503050406030204" pitchFamily="18" charset="0"/>
              </a:rPr>
              <a:t> de Rochester</a:t>
            </a:r>
          </a:p>
          <a:p>
            <a:pPr>
              <a:lnSpc>
                <a:spcPct val="200000"/>
              </a:lnSpc>
            </a:pPr>
            <a:r>
              <a:rPr lang="en-US" sz="2000" b="1" dirty="0">
                <a:latin typeface="Cambria" panose="02040503050406030204" pitchFamily="18" charset="0"/>
              </a:rPr>
              <a:t>American  Association of Teachers of </a:t>
            </a:r>
            <a:r>
              <a:rPr lang="en-US" sz="2000" b="1" dirty="0" smtClean="0">
                <a:latin typeface="Cambria" panose="02040503050406030204" pitchFamily="18" charset="0"/>
              </a:rPr>
              <a:t>French</a:t>
            </a:r>
            <a:endParaRPr lang="en-US" sz="2000" b="1" dirty="0">
              <a:latin typeface="Cambria" panose="02040503050406030204" pitchFamily="18" charset="0"/>
            </a:endParaRPr>
          </a:p>
          <a:p>
            <a:pPr>
              <a:lnSpc>
                <a:spcPct val="200000"/>
              </a:lnSpc>
            </a:pPr>
            <a:r>
              <a:rPr lang="en-US" sz="2000" b="1" dirty="0" smtClean="0">
                <a:latin typeface="Cambria" panose="02040503050406030204" pitchFamily="18" charset="0"/>
              </a:rPr>
              <a:t>AFS USA</a:t>
            </a:r>
          </a:p>
          <a:p>
            <a:pPr>
              <a:lnSpc>
                <a:spcPct val="200000"/>
              </a:lnSpc>
            </a:pPr>
            <a:r>
              <a:rPr lang="en-US" sz="2000" b="1" dirty="0" smtClean="0">
                <a:latin typeface="Cambria" panose="02040503050406030204" pitchFamily="18" charset="0"/>
              </a:rPr>
              <a:t>Barefoot Books</a:t>
            </a:r>
          </a:p>
          <a:p>
            <a:pPr>
              <a:lnSpc>
                <a:spcPct val="200000"/>
              </a:lnSpc>
            </a:pPr>
            <a:r>
              <a:rPr lang="en-US" sz="2000" b="1" dirty="0" err="1" smtClean="0">
                <a:latin typeface="Cambria" panose="02040503050406030204" pitchFamily="18" charset="0"/>
              </a:rPr>
              <a:t>Bolchazy</a:t>
            </a:r>
            <a:r>
              <a:rPr lang="en-US" sz="2000" b="1" dirty="0" smtClean="0">
                <a:latin typeface="Cambria" panose="02040503050406030204" pitchFamily="18" charset="0"/>
              </a:rPr>
              <a:t>-Carducci Publishers</a:t>
            </a:r>
          </a:p>
          <a:p>
            <a:pPr>
              <a:lnSpc>
                <a:spcPct val="200000"/>
              </a:lnSpc>
            </a:pPr>
            <a:r>
              <a:rPr lang="en-US" sz="2000" b="1" dirty="0" smtClean="0">
                <a:latin typeface="Cambria" panose="02040503050406030204" pitchFamily="18" charset="0"/>
              </a:rPr>
              <a:t>Chester </a:t>
            </a:r>
            <a:r>
              <a:rPr lang="en-US" sz="2000" b="1" dirty="0">
                <a:latin typeface="Cambria" panose="02040503050406030204" pitchFamily="18" charset="0"/>
              </a:rPr>
              <a:t>Technical </a:t>
            </a:r>
            <a:r>
              <a:rPr lang="en-US" sz="2000" b="1" dirty="0" smtClean="0">
                <a:latin typeface="Cambria" panose="02040503050406030204" pitchFamily="18" charset="0"/>
              </a:rPr>
              <a:t>Services, </a:t>
            </a:r>
            <a:r>
              <a:rPr lang="en-US" sz="2000" b="1" dirty="0">
                <a:latin typeface="Cambria" panose="02040503050406030204" pitchFamily="18" charset="0"/>
              </a:rPr>
              <a:t>Inc. </a:t>
            </a: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6" y="794340"/>
            <a:ext cx="7726514" cy="849313"/>
          </a:xfrm>
          <a:prstGeom prst="rect">
            <a:avLst/>
          </a:prstGeom>
        </p:spPr>
        <p:txBody>
          <a:bodyPr lIns="38100" tIns="38100" rIns="38100" bIns="38100" anchor="ctr" anchorCtr="0">
            <a:noAutofit/>
          </a:bodyPr>
          <a:lstStyle/>
          <a:p>
            <a:pPr>
              <a:lnSpc>
                <a:spcPct val="114062"/>
              </a:lnSpc>
              <a:spcBef>
                <a:spcPts val="0"/>
              </a:spcBef>
            </a:pPr>
            <a:r>
              <a:rPr lang="en-US" sz="4400" u="sng" dirty="0">
                <a:solidFill>
                  <a:srgbClr val="000000"/>
                </a:solidFill>
                <a:effectLst/>
                <a:latin typeface="Cambria" panose="02040503050406030204" pitchFamily="18" charset="0"/>
                <a:ea typeface="Arial"/>
                <a:cs typeface="Arial"/>
                <a:sym typeface="Arial"/>
              </a:rPr>
              <a:t>Raffles</a:t>
            </a:r>
          </a:p>
        </p:txBody>
      </p:sp>
      <p:sp>
        <p:nvSpPr>
          <p:cNvPr id="105" name="Shape 105"/>
          <p:cNvSpPr txBox="1">
            <a:spLocks noGrp="1"/>
          </p:cNvSpPr>
          <p:nvPr>
            <p:ph type="subTitle" idx="4294967295"/>
          </p:nvPr>
        </p:nvSpPr>
        <p:spPr>
          <a:xfrm>
            <a:off x="936726" y="1765255"/>
            <a:ext cx="7238899" cy="819150"/>
          </a:xfrm>
          <a:prstGeom prst="rect">
            <a:avLst/>
          </a:prstGeom>
        </p:spPr>
        <p:txBody>
          <a:bodyPr lIns="38100" tIns="38100" rIns="38100" bIns="38100" anchor="t" anchorCtr="0">
            <a:noAutofit/>
          </a:bodyPr>
          <a:lstStyle/>
          <a:p>
            <a:pPr marL="0" indent="0" algn="ctr">
              <a:lnSpc>
                <a:spcPct val="113750"/>
              </a:lnSpc>
              <a:spcBef>
                <a:spcPts val="0"/>
              </a:spcBef>
              <a:buNone/>
            </a:pPr>
            <a:r>
              <a:rPr lang="en-US" sz="1800" b="1" dirty="0">
                <a:solidFill>
                  <a:srgbClr val="000000"/>
                </a:solidFill>
                <a:latin typeface="Cambria" panose="02040503050406030204" pitchFamily="18" charset="0"/>
                <a:ea typeface="Arial"/>
                <a:cs typeface="Arial"/>
                <a:sym typeface="Arial"/>
              </a:rPr>
              <a:t>Remember to attend both Exhibitor sessions at 9:50 and 12:10 during which time we will hold raffles with great prizes from:</a:t>
            </a:r>
            <a:endParaRPr lang="en-US" sz="1800" b="1" dirty="0">
              <a:latin typeface="Cambria" panose="02040503050406030204" pitchFamily="18" charset="0"/>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717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46746" b="34871"/>
          <a:stretch/>
        </p:blipFill>
        <p:spPr bwMode="auto">
          <a:xfrm>
            <a:off x="509022" y="2771315"/>
            <a:ext cx="3238753" cy="4215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68661" r="46746" b="213"/>
          <a:stretch/>
        </p:blipFill>
        <p:spPr bwMode="auto">
          <a:xfrm>
            <a:off x="3676500" y="2728450"/>
            <a:ext cx="3238753" cy="2014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3253" t="34206" r="466" b="212"/>
          <a:stretch/>
        </p:blipFill>
        <p:spPr bwMode="auto">
          <a:xfrm>
            <a:off x="6886677" y="2692148"/>
            <a:ext cx="2814691" cy="4244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8735" t="-105" r="7906" b="65794"/>
          <a:stretch/>
        </p:blipFill>
        <p:spPr bwMode="auto">
          <a:xfrm>
            <a:off x="4429125" y="4972049"/>
            <a:ext cx="2028825" cy="2220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75625" y="709079"/>
            <a:ext cx="1325563" cy="1769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49570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u="sng" dirty="0" smtClean="0">
                <a:solidFill>
                  <a:srgbClr val="000000"/>
                </a:solidFill>
                <a:effectLst/>
                <a:latin typeface="Cambria" panose="02040503050406030204" pitchFamily="18" charset="0"/>
                <a:ea typeface="Arial"/>
                <a:cs typeface="Arial"/>
                <a:sym typeface="Arial"/>
              </a:rPr>
              <a:t>Handouts &amp; materials</a:t>
            </a:r>
            <a:endParaRPr lang="en-US" u="sng" dirty="0">
              <a:solidFill>
                <a:srgbClr val="000000"/>
              </a:solidFill>
              <a:effectLst/>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8196" name="Picture 4" descr="smiley_recycling[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8720" y="421163"/>
            <a:ext cx="1886268" cy="1668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3" name="Text Box 3"/>
          <p:cNvSpPr txBox="1">
            <a:spLocks noChangeArrowheads="1"/>
          </p:cNvSpPr>
          <p:nvPr/>
        </p:nvSpPr>
        <p:spPr bwMode="auto">
          <a:xfrm>
            <a:off x="634629" y="2277674"/>
            <a:ext cx="8875118" cy="4382135"/>
          </a:xfrm>
          <a:prstGeom prst="rect">
            <a:avLst/>
          </a:prstGeom>
          <a:noFill/>
          <a:ln w="34925" algn="in">
            <a:solidFill>
              <a:srgbClr val="00B050"/>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268288" lvl="0" indent="0" algn="ctr"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dirty="0" smtClean="0">
              <a:ln>
                <a:noFill/>
              </a:ln>
              <a:solidFill>
                <a:srgbClr val="000000"/>
              </a:solidFill>
              <a:effectLst/>
              <a:latin typeface="Cambria" panose="02040503050406030204" pitchFamily="18" charset="0"/>
              <a:cs typeface="Arial" pitchFamily="34" charset="0"/>
            </a:endParaRP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smtClean="0">
                <a:ln>
                  <a:noFill/>
                </a:ln>
                <a:solidFill>
                  <a:srgbClr val="000000"/>
                </a:solidFill>
                <a:effectLst/>
                <a:latin typeface="Cambria" panose="02040503050406030204" pitchFamily="18" charset="0"/>
                <a:cs typeface="Arial" pitchFamily="34" charset="0"/>
              </a:rPr>
              <a:t>We’ve gone </a:t>
            </a:r>
            <a:r>
              <a:rPr kumimoji="0" lang="en-US" altLang="en-US" sz="4800" b="1" i="0" u="none" strike="noStrike" cap="none" normalizeH="0" baseline="0" dirty="0" smtClean="0">
                <a:ln>
                  <a:noFill/>
                </a:ln>
                <a:solidFill>
                  <a:srgbClr val="00B050"/>
                </a:solidFill>
                <a:effectLst/>
                <a:latin typeface="Cambria" panose="02040503050406030204" pitchFamily="18" charset="0"/>
                <a:cs typeface="Arial" pitchFamily="34" charset="0"/>
              </a:rPr>
              <a:t>GREEN!</a:t>
            </a:r>
            <a:r>
              <a:rPr kumimoji="0" lang="en-US" altLang="en-US" sz="4800" b="1" i="0" u="none" strike="noStrike" cap="none" normalizeH="0" baseline="0" dirty="0" smtClean="0">
                <a:ln>
                  <a:noFill/>
                </a:ln>
                <a:solidFill>
                  <a:srgbClr val="000000"/>
                </a:solidFill>
                <a:effectLst/>
                <a:latin typeface="Cambria" panose="02040503050406030204" pitchFamily="18" charset="0"/>
                <a:cs typeface="Arial" pitchFamily="34" charset="0"/>
              </a:rPr>
              <a:t>  </a:t>
            </a: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3200" b="0" i="0" u="none" strike="noStrike" cap="none" normalizeH="0" baseline="0" dirty="0" smtClean="0">
                <a:ln>
                  <a:noFill/>
                </a:ln>
                <a:solidFill>
                  <a:srgbClr val="000000"/>
                </a:solidFill>
                <a:effectLst/>
                <a:latin typeface="Cambria" panose="02040503050406030204" pitchFamily="18" charset="0"/>
                <a:cs typeface="Arial" pitchFamily="34" charset="0"/>
              </a:rPr>
              <a:t>Many of the presenters have uploaded their workshop materials and PowerPoint presentations to </a:t>
            </a:r>
          </a:p>
          <a:p>
            <a:pPr marL="0" marR="268288"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000000"/>
              </a:solidFill>
              <a:effectLst/>
              <a:latin typeface="Cambria" panose="02040503050406030204" pitchFamily="18" charset="0"/>
              <a:cs typeface="Arial" pitchFamily="34" charset="0"/>
            </a:endParaRP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3600" b="1" i="0" u="none" strike="noStrike" cap="none" normalizeH="0" baseline="0" dirty="0" smtClean="0">
                <a:ln>
                  <a:noFill/>
                </a:ln>
                <a:solidFill>
                  <a:srgbClr val="00B050"/>
                </a:solidFill>
                <a:effectLst/>
                <a:latin typeface="Cambria" panose="02040503050406030204" pitchFamily="18" charset="0"/>
                <a:cs typeface="Arial" pitchFamily="34" charset="0"/>
              </a:rPr>
              <a:t>www.nysafltrochester.wikispaces.com</a:t>
            </a: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Cambria" panose="02040503050406030204" pitchFamily="18" charset="0"/>
                <a:cs typeface="Arial" pitchFamily="34" charset="0"/>
              </a:rPr>
              <a:t> </a:t>
            </a:r>
            <a:endParaRPr kumimoji="0" lang="en-US" altLang="en-US" sz="600" b="0" i="0" u="none" strike="noStrike" cap="none" normalizeH="0" baseline="0" dirty="0" smtClean="0">
              <a:ln>
                <a:noFill/>
              </a:ln>
              <a:solidFill>
                <a:srgbClr val="000000"/>
              </a:solidFill>
              <a:effectLst/>
              <a:latin typeface="Cambria" panose="02040503050406030204" pitchFamily="18" charset="0"/>
              <a:cs typeface="Arial" pitchFamily="34" charset="0"/>
            </a:endParaRP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3200" b="0" i="0" u="none" strike="noStrike" cap="none" normalizeH="0" baseline="0" dirty="0" smtClean="0">
                <a:ln>
                  <a:noFill/>
                </a:ln>
                <a:solidFill>
                  <a:srgbClr val="000000"/>
                </a:solidFill>
                <a:effectLst/>
                <a:latin typeface="Cambria" panose="02040503050406030204" pitchFamily="18" charset="0"/>
                <a:cs typeface="Arial" pitchFamily="34" charset="0"/>
              </a:rPr>
              <a:t>for convenient access for conference attendees.</a:t>
            </a:r>
            <a:endParaRPr kumimoji="0" lang="en-US" altLang="en-US" sz="2800" b="0" i="0" u="none" strike="noStrike" cap="none" normalizeH="0" baseline="0" dirty="0" smtClean="0">
              <a:ln>
                <a:noFill/>
              </a:ln>
              <a:solidFill>
                <a:schemeClr val="tx1"/>
              </a:solidFill>
              <a:effectLst/>
              <a:latin typeface="Cambria" panose="02040503050406030204" pitchFamily="18" charset="0"/>
              <a:cs typeface="Arial" pitchFamily="34" charset="0"/>
            </a:endParaRPr>
          </a:p>
        </p:txBody>
      </p:sp>
    </p:spTree>
    <p:extLst>
      <p:ext uri="{BB962C8B-B14F-4D97-AF65-F5344CB8AC3E}">
        <p14:creationId xmlns:p14="http://schemas.microsoft.com/office/powerpoint/2010/main" val="16184791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sz="3200" u="sng" dirty="0" smtClean="0">
                <a:solidFill>
                  <a:srgbClr val="000000"/>
                </a:solidFill>
                <a:effectLst/>
                <a:latin typeface="Cambria" panose="02040503050406030204" pitchFamily="18" charset="0"/>
                <a:ea typeface="Arial"/>
                <a:cs typeface="Arial"/>
                <a:sym typeface="Arial"/>
              </a:rPr>
              <a:t>www.nysafltrochester.wikispaces.com</a:t>
            </a:r>
            <a:endParaRPr lang="en-US" sz="3200" u="sng" dirty="0">
              <a:solidFill>
                <a:srgbClr val="000000"/>
              </a:solidFill>
              <a:effectLst/>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2050" name="Picture 2">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624" r="17417" b="27074"/>
          <a:stretch/>
        </p:blipFill>
        <p:spPr bwMode="auto">
          <a:xfrm>
            <a:off x="1248844" y="2123441"/>
            <a:ext cx="7613232" cy="44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descr="smiley_recycling[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0080" y="4617616"/>
            <a:ext cx="2585221" cy="22869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2" name="Rectangle 1"/>
          <p:cNvSpPr/>
          <p:nvPr/>
        </p:nvSpPr>
        <p:spPr>
          <a:xfrm>
            <a:off x="3688080" y="4754880"/>
            <a:ext cx="2336800" cy="223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133120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sz="3600" u="sng" dirty="0" smtClean="0">
                <a:solidFill>
                  <a:srgbClr val="000000"/>
                </a:solidFill>
                <a:effectLst/>
                <a:latin typeface="Cambria" panose="02040503050406030204" pitchFamily="18" charset="0"/>
                <a:ea typeface="Arial"/>
                <a:cs typeface="Arial"/>
                <a:sym typeface="Arial"/>
              </a:rPr>
              <a:t>Rate the workshops in real time!</a:t>
            </a:r>
            <a:endParaRPr lang="en-US" sz="3600" u="sng" dirty="0">
              <a:solidFill>
                <a:srgbClr val="000000"/>
              </a:solidFill>
              <a:effectLst/>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921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5002"/>
          <a:stretch/>
        </p:blipFill>
        <p:spPr bwMode="auto">
          <a:xfrm>
            <a:off x="694765" y="1981199"/>
            <a:ext cx="3179931" cy="5076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3260" t="18814" r="23477" b="3223"/>
          <a:stretch/>
        </p:blipFill>
        <p:spPr bwMode="auto">
          <a:xfrm>
            <a:off x="4043362" y="2085974"/>
            <a:ext cx="5435917" cy="4371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976961" y="5472808"/>
            <a:ext cx="2585904" cy="1569660"/>
          </a:xfrm>
          <a:prstGeom prst="rect">
            <a:avLst/>
          </a:prstGeom>
          <a:solidFill>
            <a:srgbClr val="FFFF00"/>
          </a:solidFill>
          <a:ln w="79375">
            <a:solidFill>
              <a:schemeClr val="accent1"/>
            </a:solidFill>
          </a:ln>
        </p:spPr>
        <p:txBody>
          <a:bodyPr wrap="square" rtlCol="0">
            <a:spAutoFit/>
          </a:bodyPr>
          <a:lstStyle/>
          <a:p>
            <a:pPr algn="ctr"/>
            <a:r>
              <a:rPr lang="en-US" sz="1600" b="1" dirty="0" smtClean="0">
                <a:latin typeface="Cambria" panose="02040503050406030204" pitchFamily="18" charset="0"/>
              </a:rPr>
              <a:t>If you don’t have a QR reader app already, download a free one from the App store using your Smart device.  Start the app, then scan the code!</a:t>
            </a:r>
            <a:endParaRPr lang="en-US" sz="1600" b="1" dirty="0">
              <a:latin typeface="Cambria" panose="02040503050406030204" pitchFamily="18" charset="0"/>
            </a:endParaRPr>
          </a:p>
        </p:txBody>
      </p:sp>
    </p:spTree>
    <p:extLst>
      <p:ext uri="{BB962C8B-B14F-4D97-AF65-F5344CB8AC3E}">
        <p14:creationId xmlns:p14="http://schemas.microsoft.com/office/powerpoint/2010/main" val="3997732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u="sng" dirty="0" smtClean="0">
                <a:solidFill>
                  <a:srgbClr val="000000"/>
                </a:solidFill>
                <a:effectLst/>
                <a:latin typeface="Cambria" panose="02040503050406030204" pitchFamily="18" charset="0"/>
                <a:ea typeface="Arial"/>
                <a:cs typeface="Arial"/>
                <a:sym typeface="Arial"/>
              </a:rPr>
              <a:t>Conference evaluation</a:t>
            </a:r>
            <a:endParaRPr lang="en-US" u="sng" dirty="0">
              <a:solidFill>
                <a:srgbClr val="000000"/>
              </a:solidFill>
              <a:effectLst/>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16" name="Picture 9" descr="reminder-smiley-fac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3247" y="628020"/>
            <a:ext cx="1276033" cy="126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024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22266" t="12535" r="23242" b="5569"/>
          <a:stretch/>
        </p:blipFill>
        <p:spPr bwMode="auto">
          <a:xfrm>
            <a:off x="3752517" y="2029437"/>
            <a:ext cx="5857876" cy="48374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588722" y="2004640"/>
            <a:ext cx="9021670" cy="5001369"/>
          </a:xfrm>
          <a:prstGeom prst="rect">
            <a:avLst/>
          </a:prstGeom>
          <a:solidFill>
            <a:schemeClr val="bg1"/>
          </a:solidFill>
        </p:spPr>
        <p:txBody>
          <a:bodyPr wrap="square">
            <a:spAutoFit/>
          </a:bodyPr>
          <a:lstStyle/>
          <a:p>
            <a:pPr marR="268288" lvl="0" algn="ctr" fontAlgn="base">
              <a:spcBef>
                <a:spcPct val="0"/>
              </a:spcBef>
              <a:spcAft>
                <a:spcPct val="0"/>
              </a:spcAft>
            </a:pPr>
            <a:r>
              <a:rPr lang="en-US" altLang="en-US" sz="3600" dirty="0" smtClean="0">
                <a:latin typeface="Cambria" panose="02040503050406030204" pitchFamily="18" charset="0"/>
                <a:cs typeface="Arial" pitchFamily="34" charset="0"/>
              </a:rPr>
              <a:t>You can also find the online conference and workshop evaluation forms at:</a:t>
            </a:r>
          </a:p>
          <a:p>
            <a:pPr marR="268288" lvl="0" algn="ctr" fontAlgn="base">
              <a:spcBef>
                <a:spcPct val="0"/>
              </a:spcBef>
              <a:spcAft>
                <a:spcPct val="0"/>
              </a:spcAft>
            </a:pPr>
            <a:endParaRPr lang="en-US" altLang="en-US" sz="2000" dirty="0">
              <a:latin typeface="Cambria" panose="02040503050406030204" pitchFamily="18" charset="0"/>
              <a:cs typeface="Arial" pitchFamily="34" charset="0"/>
            </a:endParaRPr>
          </a:p>
          <a:p>
            <a:pPr marR="268288" lvl="0" algn="ctr" fontAlgn="base">
              <a:spcBef>
                <a:spcPct val="0"/>
              </a:spcBef>
              <a:spcAft>
                <a:spcPct val="0"/>
              </a:spcAft>
            </a:pPr>
            <a:endParaRPr lang="en-US" altLang="en-US" sz="1100" dirty="0">
              <a:latin typeface="Cambria" panose="02040503050406030204" pitchFamily="18" charset="0"/>
              <a:cs typeface="Arial" pitchFamily="34" charset="0"/>
            </a:endParaRPr>
          </a:p>
          <a:p>
            <a:pPr marR="268288" lvl="0" algn="ctr" fontAlgn="base">
              <a:spcBef>
                <a:spcPct val="0"/>
              </a:spcBef>
              <a:spcAft>
                <a:spcPct val="0"/>
              </a:spcAft>
            </a:pPr>
            <a:r>
              <a:rPr lang="en-US" altLang="en-US" sz="3600" b="1" dirty="0" smtClean="0">
                <a:solidFill>
                  <a:srgbClr val="00B050"/>
                </a:solidFill>
                <a:latin typeface="Cambria" panose="02040503050406030204" pitchFamily="18" charset="0"/>
                <a:cs typeface="Arial" pitchFamily="34" charset="0"/>
              </a:rPr>
              <a:t>www.nysafltrochester.wikispaces.com</a:t>
            </a:r>
          </a:p>
          <a:p>
            <a:pPr marR="268288" lvl="0" fontAlgn="base">
              <a:spcBef>
                <a:spcPct val="0"/>
              </a:spcBef>
              <a:spcAft>
                <a:spcPct val="0"/>
              </a:spcAft>
            </a:pPr>
            <a:endParaRPr lang="en-US" altLang="en-US" sz="2800" dirty="0" smtClean="0">
              <a:solidFill>
                <a:schemeClr val="tx1"/>
              </a:solidFill>
              <a:latin typeface="Cambria" panose="02040503050406030204" pitchFamily="18" charset="0"/>
              <a:cs typeface="Arial" pitchFamily="34" charset="0"/>
            </a:endParaRPr>
          </a:p>
          <a:p>
            <a:pPr marR="268288" lvl="0" algn="ctr" fontAlgn="base">
              <a:spcBef>
                <a:spcPct val="0"/>
              </a:spcBef>
              <a:spcAft>
                <a:spcPct val="0"/>
              </a:spcAft>
            </a:pPr>
            <a:r>
              <a:rPr lang="en-US" altLang="en-US" sz="3200" dirty="0" smtClean="0">
                <a:solidFill>
                  <a:schemeClr val="tx1"/>
                </a:solidFill>
                <a:latin typeface="Cambria" panose="02040503050406030204" pitchFamily="18" charset="0"/>
                <a:cs typeface="Arial" pitchFamily="34" charset="0"/>
              </a:rPr>
              <a:t>(A paper copy of the conference evaluation form is available in  your folder – turn these in at the Registration desk or wherever you see a marked box.)</a:t>
            </a:r>
            <a:endParaRPr lang="en-US" altLang="en-US" sz="3200" dirty="0">
              <a:solidFill>
                <a:schemeClr val="tx1"/>
              </a:solidFill>
              <a:latin typeface="Cambria" panose="02040503050406030204" pitchFamily="18" charset="0"/>
              <a:cs typeface="Arial" pitchFamily="34" charset="0"/>
            </a:endParaRPr>
          </a:p>
          <a:p>
            <a:pPr marR="268288" lvl="0" algn="ctr" fontAlgn="base">
              <a:spcBef>
                <a:spcPct val="0"/>
              </a:spcBef>
              <a:spcAft>
                <a:spcPct val="0"/>
              </a:spcAft>
            </a:pPr>
            <a:r>
              <a:rPr lang="en-US" altLang="en-US" sz="2400" dirty="0">
                <a:solidFill>
                  <a:schemeClr val="tx1"/>
                </a:solidFill>
                <a:latin typeface="Cambria" panose="02040503050406030204" pitchFamily="18" charset="0"/>
                <a:cs typeface="Arial" pitchFamily="34" charset="0"/>
              </a:rPr>
              <a:t> </a:t>
            </a:r>
            <a:endParaRPr lang="en-US" altLang="en-US" sz="1050" dirty="0">
              <a:solidFill>
                <a:schemeClr val="tx1"/>
              </a:solidFill>
              <a:latin typeface="Cambria" panose="02040503050406030204" pitchFamily="18" charset="0"/>
              <a:cs typeface="Arial" pitchFamily="34" charset="0"/>
            </a:endParaRPr>
          </a:p>
        </p:txBody>
      </p:sp>
      <p:pic>
        <p:nvPicPr>
          <p:cNvPr id="8"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r="55973"/>
          <a:stretch/>
        </p:blipFill>
        <p:spPr bwMode="auto">
          <a:xfrm>
            <a:off x="3241981" y="1720805"/>
            <a:ext cx="3163795" cy="516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45120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1" name="Shape 111"/>
          <p:cNvSpPr txBox="1">
            <a:spLocks noGrp="1"/>
          </p:cNvSpPr>
          <p:nvPr>
            <p:ph type="ctrTitle" idx="4294967295"/>
          </p:nvPr>
        </p:nvSpPr>
        <p:spPr>
          <a:xfrm>
            <a:off x="1958340" y="887327"/>
            <a:ext cx="7175500" cy="558800"/>
          </a:xfrm>
          <a:prstGeom prst="rect">
            <a:avLst/>
          </a:prstGeom>
        </p:spPr>
        <p:txBody>
          <a:bodyPr lIns="38100" tIns="38100" rIns="38100" bIns="38100" anchor="ctr" anchorCtr="0">
            <a:noAutofit/>
          </a:bodyPr>
          <a:lstStyle/>
          <a:p>
            <a:pPr>
              <a:lnSpc>
                <a:spcPct val="114285"/>
              </a:lnSpc>
              <a:spcBef>
                <a:spcPts val="0"/>
              </a:spcBef>
            </a:pPr>
            <a:r>
              <a:rPr lang="en-US" sz="2800" u="sng" dirty="0" smtClean="0">
                <a:solidFill>
                  <a:srgbClr val="000000"/>
                </a:solidFill>
                <a:effectLst/>
                <a:latin typeface="Cambria" panose="02040503050406030204" pitchFamily="18" charset="0"/>
                <a:ea typeface="Arial"/>
                <a:cs typeface="Arial"/>
                <a:sym typeface="Arial"/>
              </a:rPr>
              <a:t>2016 </a:t>
            </a:r>
            <a:r>
              <a:rPr lang="en-US" sz="2800" u="sng" dirty="0">
                <a:solidFill>
                  <a:srgbClr val="000000"/>
                </a:solidFill>
                <a:effectLst/>
                <a:latin typeface="Cambria" panose="02040503050406030204" pitchFamily="18" charset="0"/>
                <a:ea typeface="Arial"/>
                <a:cs typeface="Arial"/>
                <a:sym typeface="Arial"/>
              </a:rPr>
              <a:t>Friend of Foreign Language Award</a:t>
            </a: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113" name="Shape 113"/>
          <p:cNvSpPr txBox="1"/>
          <p:nvPr/>
        </p:nvSpPr>
        <p:spPr>
          <a:xfrm>
            <a:off x="528638" y="3420040"/>
            <a:ext cx="3935324" cy="3452251"/>
          </a:xfrm>
          <a:prstGeom prst="rect">
            <a:avLst/>
          </a:prstGeom>
          <a:noFill/>
        </p:spPr>
        <p:txBody>
          <a:bodyPr lIns="91425" tIns="91425" rIns="91425" bIns="91425" anchor="t" anchorCtr="0">
            <a:noAutofit/>
          </a:bodyPr>
          <a:lstStyle/>
          <a:p>
            <a:pPr algn="ctr">
              <a:buNone/>
            </a:pPr>
            <a:r>
              <a:rPr lang="en-US" sz="4000" b="1" dirty="0" smtClean="0">
                <a:latin typeface="Cambria" panose="02040503050406030204" pitchFamily="18" charset="0"/>
              </a:rPr>
              <a:t>The Brighton Foreign Language Teaching Intern Program</a:t>
            </a:r>
            <a:endParaRPr lang="en-US" sz="4000" b="1" dirty="0">
              <a:latin typeface="Cambria" panose="02040503050406030204" pitchFamily="18"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7751" y="3457575"/>
            <a:ext cx="4648200" cy="3486150"/>
          </a:xfrm>
          <a:prstGeom prst="rect">
            <a:avLst/>
          </a:prstGeom>
        </p:spPr>
      </p:pic>
      <p:pic>
        <p:nvPicPr>
          <p:cNvPr id="1126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1797" t="14715" r="11289" b="58033"/>
          <a:stretch/>
        </p:blipFill>
        <p:spPr bwMode="auto">
          <a:xfrm>
            <a:off x="2967030" y="1560428"/>
            <a:ext cx="4056064" cy="16453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8" name="Shape 28"/>
          <p:cNvSpPr txBox="1"/>
          <p:nvPr/>
        </p:nvSpPr>
        <p:spPr>
          <a:xfrm>
            <a:off x="715379" y="1151361"/>
            <a:ext cx="8769431" cy="1820849"/>
          </a:xfrm>
          <a:prstGeom prst="rect">
            <a:avLst/>
          </a:prstGeom>
        </p:spPr>
        <p:txBody>
          <a:bodyPr lIns="38100" tIns="38100" rIns="38100" bIns="38100" anchor="t" anchorCtr="0">
            <a:noAutofit/>
          </a:bodyPr>
          <a:lstStyle/>
          <a:p>
            <a:pPr algn="ctr">
              <a:lnSpc>
                <a:spcPct val="114062"/>
              </a:lnSpc>
            </a:pPr>
            <a:r>
              <a:rPr lang="en-US" sz="3200" b="1" i="1" dirty="0">
                <a:latin typeface="Cambria" panose="02040503050406030204" pitchFamily="18" charset="0"/>
              </a:rPr>
              <a:t>The NYSAFLT </a:t>
            </a:r>
          </a:p>
          <a:p>
            <a:pPr algn="ctr">
              <a:lnSpc>
                <a:spcPct val="114062"/>
              </a:lnSpc>
            </a:pPr>
            <a:r>
              <a:rPr lang="en-US" sz="3200" b="1" i="1" dirty="0" smtClean="0">
                <a:latin typeface="Cambria" panose="02040503050406030204" pitchFamily="18" charset="0"/>
              </a:rPr>
              <a:t>Spring Conference Planning </a:t>
            </a:r>
            <a:r>
              <a:rPr lang="en-US" sz="3200" b="1" i="1" dirty="0">
                <a:latin typeface="Cambria" panose="02040503050406030204" pitchFamily="18" charset="0"/>
              </a:rPr>
              <a:t>Committee</a:t>
            </a:r>
          </a:p>
          <a:p>
            <a:pPr algn="ctr">
              <a:lnSpc>
                <a:spcPct val="114062"/>
              </a:lnSpc>
            </a:pPr>
            <a:r>
              <a:rPr lang="en-US" sz="3200" b="1" i="1" dirty="0">
                <a:latin typeface="Cambria" panose="02040503050406030204" pitchFamily="18" charset="0"/>
              </a:rPr>
              <a:t>sincerely thanks</a:t>
            </a:r>
          </a:p>
        </p:txBody>
      </p:sp>
      <p:sp>
        <p:nvSpPr>
          <p:cNvPr id="29" name="Shape 29"/>
          <p:cNvSpPr/>
          <p:nvPr/>
        </p:nvSpPr>
        <p:spPr>
          <a:xfrm>
            <a:off x="0" y="4724400"/>
            <a:ext cx="10160000" cy="2295526"/>
          </a:xfrm>
          <a:prstGeom prst="rect">
            <a:avLst/>
          </a:prstGeom>
          <a:blipFill>
            <a:blip r:embed="rId3"/>
            <a:stretch>
              <a:fillRect/>
            </a:stretch>
          </a:blipFill>
        </p:spPr>
      </p:sp>
      <p:sp>
        <p:nvSpPr>
          <p:cNvPr id="30" name="Shape 30"/>
          <p:cNvSpPr txBox="1"/>
          <p:nvPr/>
        </p:nvSpPr>
        <p:spPr>
          <a:xfrm>
            <a:off x="715380" y="4253183"/>
            <a:ext cx="8769432" cy="2575608"/>
          </a:xfrm>
          <a:prstGeom prst="rect">
            <a:avLst/>
          </a:prstGeom>
        </p:spPr>
        <p:txBody>
          <a:bodyPr lIns="38100" tIns="38100" rIns="38100" bIns="38100" anchor="t" anchorCtr="0">
            <a:noAutofit/>
          </a:bodyPr>
          <a:lstStyle/>
          <a:p>
            <a:pPr algn="ctr">
              <a:lnSpc>
                <a:spcPct val="114062"/>
              </a:lnSpc>
              <a:tabLst>
                <a:tab pos="630238" algn="l"/>
              </a:tabLst>
            </a:pPr>
            <a:r>
              <a:rPr lang="en-US" sz="3200" b="1" i="1" dirty="0">
                <a:latin typeface="Cambria" panose="02040503050406030204" pitchFamily="18" charset="0"/>
              </a:rPr>
              <a:t>for </a:t>
            </a:r>
            <a:r>
              <a:rPr lang="en-US" sz="4400" b="1" i="1" dirty="0" smtClean="0">
                <a:solidFill>
                  <a:srgbClr val="FF0000"/>
                </a:solidFill>
                <a:latin typeface="Cambria" panose="02040503050406030204" pitchFamily="18" charset="0"/>
              </a:rPr>
              <a:t>46 </a:t>
            </a:r>
            <a:r>
              <a:rPr lang="en-US" sz="3200" b="1" i="1" dirty="0">
                <a:latin typeface="Cambria" panose="02040503050406030204" pitchFamily="18" charset="0"/>
              </a:rPr>
              <a:t>years of continued support</a:t>
            </a:r>
          </a:p>
          <a:p>
            <a:pPr algn="ctr">
              <a:lnSpc>
                <a:spcPct val="114062"/>
              </a:lnSpc>
            </a:pPr>
            <a:r>
              <a:rPr lang="en-US" sz="3200" b="1" i="1" dirty="0">
                <a:latin typeface="Cambria" panose="02040503050406030204" pitchFamily="18" charset="0"/>
              </a:rPr>
              <a:t>in providing meeting and conference </a:t>
            </a:r>
          </a:p>
          <a:p>
            <a:pPr algn="ctr">
              <a:lnSpc>
                <a:spcPct val="114062"/>
              </a:lnSpc>
            </a:pPr>
            <a:r>
              <a:rPr lang="en-US" sz="3200" b="1" i="1" dirty="0">
                <a:latin typeface="Cambria" panose="02040503050406030204" pitchFamily="18" charset="0"/>
              </a:rPr>
              <a:t>facilities for our organization and the teachers of the Rochester area.</a:t>
            </a:r>
          </a:p>
        </p:txBody>
      </p:sp>
      <p:sp>
        <p:nvSpPr>
          <p:cNvPr id="31" name="Shape 31"/>
          <p:cNvSpPr txBox="1"/>
          <p:nvPr/>
        </p:nvSpPr>
        <p:spPr>
          <a:xfrm>
            <a:off x="1474450" y="3087959"/>
            <a:ext cx="7467600" cy="1057321"/>
          </a:xfrm>
          <a:prstGeom prst="rect">
            <a:avLst/>
          </a:prstGeom>
          <a:noFill/>
        </p:spPr>
        <p:txBody>
          <a:bodyPr lIns="91425" tIns="91425" rIns="91425" bIns="91425" anchor="t" anchorCtr="0">
            <a:noAutofit/>
          </a:bodyPr>
          <a:lstStyle/>
          <a:p>
            <a:pPr algn="ctr">
              <a:buNone/>
            </a:pPr>
            <a:r>
              <a:rPr lang="en-US" sz="4800" b="1" dirty="0">
                <a:latin typeface="Cambria" panose="02040503050406030204" pitchFamily="18" charset="0"/>
              </a:rPr>
              <a:t>NAZARETH COLLEGE</a:t>
            </a:r>
          </a:p>
        </p:txBody>
      </p:sp>
      <p:sp>
        <p:nvSpPr>
          <p:cNvPr id="32" name="Shape 32"/>
          <p:cNvSpPr txBox="1"/>
          <p:nvPr/>
        </p:nvSpPr>
        <p:spPr>
          <a:xfrm>
            <a:off x="7029926" y="2962050"/>
            <a:ext cx="3657600" cy="457200"/>
          </a:xfrm>
          <a:prstGeom prst="rect">
            <a:avLst/>
          </a:prstGeom>
          <a:noFill/>
        </p:spPr>
        <p:txBody>
          <a:bodyPr lIns="91425" tIns="91425" rIns="91425" bIns="91425" anchor="t" anchorCtr="0">
            <a:noAutofit/>
          </a:bodyPr>
          <a:lstStyle/>
          <a:p>
            <a:endParaRPr/>
          </a:p>
        </p:txBody>
      </p:sp>
      <p:pic>
        <p:nvPicPr>
          <p:cNvPr id="9" name="Picture 8" descr="NYSAFLT_PATC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766" y="497939"/>
            <a:ext cx="1108156" cy="11081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8" name="Shape 28"/>
          <p:cNvSpPr txBox="1"/>
          <p:nvPr/>
        </p:nvSpPr>
        <p:spPr>
          <a:xfrm>
            <a:off x="2857500" y="997744"/>
            <a:ext cx="6398710" cy="1170873"/>
          </a:xfrm>
          <a:prstGeom prst="rect">
            <a:avLst/>
          </a:prstGeom>
        </p:spPr>
        <p:txBody>
          <a:bodyPr lIns="38100" tIns="38100" rIns="38100" bIns="38100" anchor="t" anchorCtr="0">
            <a:noAutofit/>
          </a:bodyPr>
          <a:lstStyle/>
          <a:p>
            <a:pPr algn="ctr">
              <a:lnSpc>
                <a:spcPct val="114062"/>
              </a:lnSpc>
            </a:pPr>
            <a:r>
              <a:rPr lang="en-US" sz="6000" b="1" i="1" dirty="0" smtClean="0">
                <a:latin typeface="Cambria" panose="02040503050406030204" pitchFamily="18" charset="0"/>
              </a:rPr>
              <a:t>Panel Discussion</a:t>
            </a:r>
            <a:endParaRPr lang="en-US" sz="6000" b="1" i="1" dirty="0">
              <a:latin typeface="Cambria" panose="02040503050406030204" pitchFamily="18" charset="0"/>
            </a:endParaRPr>
          </a:p>
        </p:txBody>
      </p:sp>
      <p:sp>
        <p:nvSpPr>
          <p:cNvPr id="32" name="Shape 32"/>
          <p:cNvSpPr txBox="1"/>
          <p:nvPr/>
        </p:nvSpPr>
        <p:spPr>
          <a:xfrm>
            <a:off x="7029926" y="2962050"/>
            <a:ext cx="3657600" cy="457200"/>
          </a:xfrm>
          <a:prstGeom prst="rect">
            <a:avLst/>
          </a:prstGeom>
          <a:noFill/>
        </p:spPr>
        <p:txBody>
          <a:bodyPr lIns="91425" tIns="91425" rIns="91425" bIns="91425" anchor="t" anchorCtr="0">
            <a:noAutofit/>
          </a:bodyPr>
          <a:lstStyle/>
          <a:p>
            <a:endParaRPr/>
          </a:p>
        </p:txBody>
      </p:sp>
      <p:pic>
        <p:nvPicPr>
          <p:cNvPr id="9" name="Picture 8"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262" y="632938"/>
            <a:ext cx="1900487" cy="1900487"/>
          </a:xfrm>
          <a:prstGeom prst="rect">
            <a:avLst/>
          </a:prstGeom>
        </p:spPr>
      </p:pic>
      <p:sp>
        <p:nvSpPr>
          <p:cNvPr id="2" name="Rectangle 1"/>
          <p:cNvSpPr/>
          <p:nvPr/>
        </p:nvSpPr>
        <p:spPr>
          <a:xfrm>
            <a:off x="771525" y="2887499"/>
            <a:ext cx="8815388" cy="2862322"/>
          </a:xfrm>
          <a:prstGeom prst="rect">
            <a:avLst/>
          </a:prstGeom>
        </p:spPr>
        <p:txBody>
          <a:bodyPr wrap="square">
            <a:spAutoFit/>
          </a:bodyPr>
          <a:lstStyle/>
          <a:p>
            <a:r>
              <a:rPr lang="en-US" sz="3600" i="1" u="sng" dirty="0">
                <a:latin typeface="Cambria" panose="02040503050406030204" pitchFamily="18" charset="0"/>
                <a:cs typeface="Arial" panose="020B0604020202020204" pitchFamily="34" charset="0"/>
              </a:rPr>
              <a:t>Question </a:t>
            </a:r>
            <a:r>
              <a:rPr lang="en-US" sz="3600" i="1" u="sng" dirty="0" smtClean="0">
                <a:latin typeface="Cambria" panose="02040503050406030204" pitchFamily="18" charset="0"/>
                <a:cs typeface="Arial" panose="020B0604020202020204" pitchFamily="34" charset="0"/>
              </a:rPr>
              <a:t>1</a:t>
            </a:r>
            <a:r>
              <a:rPr lang="en-US" sz="3600" i="1" dirty="0" smtClean="0">
                <a:latin typeface="Cambria" panose="02040503050406030204" pitchFamily="18" charset="0"/>
                <a:cs typeface="Arial" panose="020B0604020202020204" pitchFamily="34" charset="0"/>
              </a:rPr>
              <a:t>:  </a:t>
            </a:r>
            <a:r>
              <a:rPr lang="en-US" sz="3600" dirty="0" smtClean="0">
                <a:latin typeface="Cambria" panose="02040503050406030204" pitchFamily="18" charset="0"/>
                <a:cs typeface="Arial" panose="020B0604020202020204" pitchFamily="34" charset="0"/>
              </a:rPr>
              <a:t>What </a:t>
            </a:r>
            <a:r>
              <a:rPr lang="en-US" sz="3600" dirty="0">
                <a:latin typeface="Cambria" panose="02040503050406030204" pitchFamily="18" charset="0"/>
                <a:cs typeface="Arial" panose="020B0604020202020204" pitchFamily="34" charset="0"/>
              </a:rPr>
              <a:t>is your opinion of the recent changes to our new teacher preparation program and how do you see these evolving in the future to better prepare our teachers</a:t>
            </a:r>
            <a:r>
              <a:rPr lang="en-US" sz="3600" dirty="0" smtClean="0">
                <a:latin typeface="Cambria" panose="02040503050406030204" pitchFamily="18" charset="0"/>
                <a:cs typeface="Arial" panose="020B0604020202020204" pitchFamily="34" charset="0"/>
              </a:rPr>
              <a:t>?</a:t>
            </a:r>
            <a:endParaRPr lang="en-US" sz="36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5474569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p:nvPr/>
        </p:nvSpPr>
        <p:spPr>
          <a:xfrm>
            <a:off x="505126" y="900253"/>
            <a:ext cx="8360761" cy="680897"/>
          </a:xfrm>
          <a:prstGeom prst="rect">
            <a:avLst/>
          </a:prstGeom>
          <a:blipFill>
            <a:blip r:embed="rId3"/>
            <a:stretch>
              <a:fillRect/>
            </a:stretch>
          </a:blipFill>
        </p:spPr>
      </p:sp>
      <p:sp>
        <p:nvSpPr>
          <p:cNvPr id="86" name="Shape 86"/>
          <p:cNvSpPr txBox="1">
            <a:spLocks noGrp="1"/>
          </p:cNvSpPr>
          <p:nvPr>
            <p:ph type="ctrTitle" idx="4294967295"/>
          </p:nvPr>
        </p:nvSpPr>
        <p:spPr>
          <a:xfrm>
            <a:off x="1889760" y="827088"/>
            <a:ext cx="7620000" cy="754062"/>
          </a:xfrm>
          <a:prstGeom prst="rect">
            <a:avLst/>
          </a:prstGeom>
        </p:spPr>
        <p:txBody>
          <a:bodyPr lIns="38100" tIns="38100" rIns="38100" bIns="38100" anchor="ctr" anchorCtr="0">
            <a:noAutofit/>
          </a:bodyPr>
          <a:lstStyle/>
          <a:p>
            <a:pPr>
              <a:lnSpc>
                <a:spcPct val="114285"/>
              </a:lnSpc>
              <a:spcBef>
                <a:spcPts val="0"/>
              </a:spcBef>
            </a:pPr>
            <a:r>
              <a:rPr lang="en-US" sz="3600" u="sng" dirty="0" smtClean="0">
                <a:solidFill>
                  <a:srgbClr val="000000"/>
                </a:solidFill>
                <a:effectLst/>
                <a:latin typeface="Cambria" panose="02040503050406030204" pitchFamily="18" charset="0"/>
                <a:ea typeface="Arial"/>
                <a:cs typeface="Arial"/>
                <a:sym typeface="Arial"/>
              </a:rPr>
              <a:t>Planning </a:t>
            </a:r>
            <a:r>
              <a:rPr lang="en-US" sz="3600" u="sng" dirty="0">
                <a:solidFill>
                  <a:srgbClr val="000000"/>
                </a:solidFill>
                <a:effectLst/>
                <a:latin typeface="Cambria" panose="02040503050406030204" pitchFamily="18" charset="0"/>
                <a:ea typeface="Arial"/>
                <a:cs typeface="Arial"/>
                <a:sym typeface="Arial"/>
              </a:rPr>
              <a:t>Committee</a:t>
            </a:r>
          </a:p>
        </p:txBody>
      </p:sp>
      <p:sp>
        <p:nvSpPr>
          <p:cNvPr id="88" name="Shape 88"/>
          <p:cNvSpPr txBox="1">
            <a:spLocks noGrp="1"/>
          </p:cNvSpPr>
          <p:nvPr>
            <p:ph type="subTitle" idx="4294967295"/>
          </p:nvPr>
        </p:nvSpPr>
        <p:spPr>
          <a:xfrm>
            <a:off x="962659" y="1952626"/>
            <a:ext cx="8286271" cy="5003800"/>
          </a:xfrm>
          <a:prstGeom prst="rect">
            <a:avLst/>
          </a:prstGeom>
        </p:spPr>
        <p:txBody>
          <a:bodyPr lIns="38100" tIns="38100" rIns="38100" bIns="38100" anchor="t" anchorCtr="0">
            <a:noAutofit/>
          </a:bodyPr>
          <a:lstStyle/>
          <a:p>
            <a:pPr marL="177798" indent="0">
              <a:lnSpc>
                <a:spcPct val="114062"/>
              </a:lnSpc>
              <a:spcBef>
                <a:spcPts val="0"/>
              </a:spcBef>
              <a:buClr>
                <a:srgbClr val="000000"/>
              </a:buClr>
              <a:buSzPct val="166666"/>
              <a:buNone/>
            </a:pPr>
            <a:r>
              <a:rPr lang="en-US" sz="3200" dirty="0">
                <a:solidFill>
                  <a:srgbClr val="000000"/>
                </a:solidFill>
                <a:latin typeface="Cambria" panose="02040503050406030204" pitchFamily="18" charset="0"/>
                <a:ea typeface="Arial"/>
                <a:cs typeface="Arial"/>
                <a:sym typeface="Arial"/>
              </a:rPr>
              <a:t>The </a:t>
            </a:r>
            <a:r>
              <a:rPr lang="en-US" sz="3200" dirty="0" smtClean="0">
                <a:solidFill>
                  <a:srgbClr val="000000"/>
                </a:solidFill>
                <a:latin typeface="Cambria" panose="02040503050406030204" pitchFamily="18" charset="0"/>
                <a:ea typeface="Arial"/>
                <a:cs typeface="Arial"/>
                <a:sym typeface="Arial"/>
              </a:rPr>
              <a:t>Planning </a:t>
            </a:r>
            <a:r>
              <a:rPr lang="en-US" sz="3200" dirty="0">
                <a:solidFill>
                  <a:srgbClr val="000000"/>
                </a:solidFill>
                <a:latin typeface="Cambria" panose="02040503050406030204" pitchFamily="18" charset="0"/>
                <a:ea typeface="Arial"/>
                <a:cs typeface="Arial"/>
                <a:sym typeface="Arial"/>
              </a:rPr>
              <a:t>Committee meets once a month </a:t>
            </a:r>
            <a:r>
              <a:rPr lang="en-US" sz="3200" dirty="0" smtClean="0">
                <a:solidFill>
                  <a:srgbClr val="000000"/>
                </a:solidFill>
                <a:latin typeface="Cambria" panose="02040503050406030204" pitchFamily="18" charset="0"/>
                <a:ea typeface="Arial"/>
                <a:cs typeface="Arial"/>
                <a:sym typeface="Arial"/>
              </a:rPr>
              <a:t>from September to April.</a:t>
            </a:r>
            <a:endParaRPr lang="en-US" sz="3200" dirty="0">
              <a:solidFill>
                <a:srgbClr val="000000"/>
              </a:solidFill>
              <a:latin typeface="Cambria" panose="02040503050406030204" pitchFamily="18" charset="0"/>
              <a:ea typeface="Arial"/>
              <a:cs typeface="Arial"/>
              <a:sym typeface="Arial"/>
            </a:endParaRPr>
          </a:p>
          <a:p>
            <a:pPr marL="0" indent="0">
              <a:buNone/>
            </a:pPr>
            <a:endParaRPr lang="en-US" sz="3200" dirty="0">
              <a:solidFill>
                <a:srgbClr val="000000"/>
              </a:solidFill>
              <a:latin typeface="Cambria" panose="02040503050406030204" pitchFamily="18" charset="0"/>
              <a:ea typeface="Arial"/>
              <a:cs typeface="Arial"/>
              <a:sym typeface="Arial"/>
            </a:endParaRPr>
          </a:p>
          <a:p>
            <a:pPr marL="177798" indent="0">
              <a:lnSpc>
                <a:spcPct val="114062"/>
              </a:lnSpc>
              <a:spcBef>
                <a:spcPts val="0"/>
              </a:spcBef>
              <a:buClr>
                <a:srgbClr val="000000"/>
              </a:buClr>
              <a:buSzPct val="166666"/>
              <a:buNone/>
            </a:pPr>
            <a:r>
              <a:rPr lang="en-US" sz="3200" dirty="0">
                <a:solidFill>
                  <a:srgbClr val="000000"/>
                </a:solidFill>
                <a:latin typeface="Cambria" panose="02040503050406030204" pitchFamily="18" charset="0"/>
                <a:ea typeface="Arial"/>
                <a:cs typeface="Arial"/>
                <a:sym typeface="Arial"/>
              </a:rPr>
              <a:t>If interested, please provide your name and contact information in the comment section of the </a:t>
            </a:r>
            <a:r>
              <a:rPr lang="en-US" sz="3200" dirty="0" smtClean="0">
                <a:solidFill>
                  <a:srgbClr val="000000"/>
                </a:solidFill>
                <a:latin typeface="Cambria" panose="02040503050406030204" pitchFamily="18" charset="0"/>
                <a:ea typeface="Arial"/>
                <a:cs typeface="Arial"/>
                <a:sym typeface="Arial"/>
              </a:rPr>
              <a:t>evaluation form or the ½ sheet </a:t>
            </a:r>
            <a:r>
              <a:rPr lang="en-US" sz="3200" dirty="0">
                <a:solidFill>
                  <a:srgbClr val="000000"/>
                </a:solidFill>
                <a:latin typeface="Cambria" panose="02040503050406030204" pitchFamily="18" charset="0"/>
                <a:ea typeface="Arial"/>
                <a:cs typeface="Arial"/>
                <a:sym typeface="Arial"/>
              </a:rPr>
              <a:t>found in your folders.</a:t>
            </a:r>
            <a:endParaRPr lang="en-US" sz="2400" dirty="0">
              <a:solidFill>
                <a:srgbClr val="000000"/>
              </a:solidFill>
              <a:latin typeface="Cambria" panose="02040503050406030204" pitchFamily="18" charset="0"/>
              <a:ea typeface="Arial"/>
              <a:cs typeface="Arial"/>
              <a:sym typeface="Arial"/>
            </a:endParaRPr>
          </a:p>
        </p:txBody>
      </p:sp>
      <p:pic>
        <p:nvPicPr>
          <p:cNvPr id="8" name="Picture 7" descr="NYSAFLT_PATC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6" name="Picture 5"/>
          <p:cNvPicPr>
            <a:picLocks noChangeAspect="1"/>
          </p:cNvPicPr>
          <p:nvPr/>
        </p:nvPicPr>
        <p:blipFill>
          <a:blip r:embed="rId5"/>
          <a:stretch>
            <a:fillRect/>
          </a:stretch>
        </p:blipFill>
        <p:spPr>
          <a:xfrm>
            <a:off x="962659" y="1952626"/>
            <a:ext cx="8306954" cy="482292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8" name="Shape 28"/>
          <p:cNvSpPr txBox="1"/>
          <p:nvPr/>
        </p:nvSpPr>
        <p:spPr>
          <a:xfrm>
            <a:off x="2857500" y="997744"/>
            <a:ext cx="6398710" cy="1170873"/>
          </a:xfrm>
          <a:prstGeom prst="rect">
            <a:avLst/>
          </a:prstGeom>
        </p:spPr>
        <p:txBody>
          <a:bodyPr lIns="38100" tIns="38100" rIns="38100" bIns="38100" anchor="t" anchorCtr="0">
            <a:noAutofit/>
          </a:bodyPr>
          <a:lstStyle/>
          <a:p>
            <a:pPr algn="ctr">
              <a:lnSpc>
                <a:spcPct val="114062"/>
              </a:lnSpc>
            </a:pPr>
            <a:r>
              <a:rPr lang="en-US" sz="6000" b="1" i="1" dirty="0" smtClean="0">
                <a:latin typeface="Cambria" panose="02040503050406030204" pitchFamily="18" charset="0"/>
              </a:rPr>
              <a:t>Panel Discussion</a:t>
            </a:r>
            <a:endParaRPr lang="en-US" sz="6000" b="1" i="1" dirty="0">
              <a:latin typeface="Cambria" panose="02040503050406030204" pitchFamily="18" charset="0"/>
            </a:endParaRPr>
          </a:p>
        </p:txBody>
      </p:sp>
      <p:sp>
        <p:nvSpPr>
          <p:cNvPr id="32" name="Shape 32"/>
          <p:cNvSpPr txBox="1"/>
          <p:nvPr/>
        </p:nvSpPr>
        <p:spPr>
          <a:xfrm>
            <a:off x="7029926" y="2962050"/>
            <a:ext cx="3657600" cy="457200"/>
          </a:xfrm>
          <a:prstGeom prst="rect">
            <a:avLst/>
          </a:prstGeom>
          <a:noFill/>
        </p:spPr>
        <p:txBody>
          <a:bodyPr lIns="91425" tIns="91425" rIns="91425" bIns="91425" anchor="t" anchorCtr="0">
            <a:noAutofit/>
          </a:bodyPr>
          <a:lstStyle/>
          <a:p>
            <a:endParaRPr/>
          </a:p>
        </p:txBody>
      </p:sp>
      <p:pic>
        <p:nvPicPr>
          <p:cNvPr id="9" name="Picture 8"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262" y="632938"/>
            <a:ext cx="1900487" cy="1900487"/>
          </a:xfrm>
          <a:prstGeom prst="rect">
            <a:avLst/>
          </a:prstGeom>
        </p:spPr>
      </p:pic>
      <p:sp>
        <p:nvSpPr>
          <p:cNvPr id="2" name="Rectangle 1"/>
          <p:cNvSpPr/>
          <p:nvPr/>
        </p:nvSpPr>
        <p:spPr>
          <a:xfrm>
            <a:off x="771525" y="2887499"/>
            <a:ext cx="8815388" cy="2862322"/>
          </a:xfrm>
          <a:prstGeom prst="rect">
            <a:avLst/>
          </a:prstGeom>
        </p:spPr>
        <p:txBody>
          <a:bodyPr wrap="square">
            <a:spAutoFit/>
          </a:bodyPr>
          <a:lstStyle/>
          <a:p>
            <a:r>
              <a:rPr lang="en-US" sz="3600" i="1" u="sng" dirty="0">
                <a:latin typeface="Cambria" panose="02040503050406030204" pitchFamily="18" charset="0"/>
                <a:cs typeface="Arial" panose="020B0604020202020204" pitchFamily="34" charset="0"/>
              </a:rPr>
              <a:t>Question </a:t>
            </a:r>
            <a:r>
              <a:rPr lang="en-US" sz="3600" i="1" u="sng" dirty="0">
                <a:latin typeface="Cambria" panose="02040503050406030204" pitchFamily="18" charset="0"/>
                <a:cs typeface="Arial" panose="020B0604020202020204" pitchFamily="34" charset="0"/>
              </a:rPr>
              <a:t>2</a:t>
            </a:r>
            <a:r>
              <a:rPr lang="en-US" sz="3600" i="1" dirty="0" smtClean="0">
                <a:latin typeface="Cambria" panose="02040503050406030204" pitchFamily="18" charset="0"/>
                <a:cs typeface="Arial" panose="020B0604020202020204" pitchFamily="34" charset="0"/>
              </a:rPr>
              <a:t>:  </a:t>
            </a:r>
            <a:r>
              <a:rPr lang="en-US" sz="3600" dirty="0" smtClean="0">
                <a:latin typeface="Cambria" panose="02040503050406030204" pitchFamily="18" charset="0"/>
                <a:cs typeface="Arial" panose="020B0604020202020204" pitchFamily="34" charset="0"/>
              </a:rPr>
              <a:t>What </a:t>
            </a:r>
            <a:r>
              <a:rPr lang="en-US" sz="3600" dirty="0">
                <a:latin typeface="Cambria" panose="02040503050406030204" pitchFamily="18" charset="0"/>
                <a:cs typeface="Arial" panose="020B0604020202020204" pitchFamily="34" charset="0"/>
              </a:rPr>
              <a:t>do you feel is the most challenging obstacle for world language teachers and students as we move forward?  What do you see as the direction(s) to take to remedy this</a:t>
            </a:r>
            <a:r>
              <a:rPr lang="en-US" sz="3600" dirty="0" smtClean="0">
                <a:latin typeface="Cambria" panose="02040503050406030204" pitchFamily="18" charset="0"/>
                <a:cs typeface="Arial" panose="020B0604020202020204" pitchFamily="34" charset="0"/>
              </a:rPr>
              <a:t>?</a:t>
            </a:r>
            <a:endParaRPr lang="en-US" sz="36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19436644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8" name="Shape 28"/>
          <p:cNvSpPr txBox="1"/>
          <p:nvPr/>
        </p:nvSpPr>
        <p:spPr>
          <a:xfrm>
            <a:off x="2857500" y="997744"/>
            <a:ext cx="6398710" cy="1170873"/>
          </a:xfrm>
          <a:prstGeom prst="rect">
            <a:avLst/>
          </a:prstGeom>
        </p:spPr>
        <p:txBody>
          <a:bodyPr lIns="38100" tIns="38100" rIns="38100" bIns="38100" anchor="t" anchorCtr="0">
            <a:noAutofit/>
          </a:bodyPr>
          <a:lstStyle/>
          <a:p>
            <a:pPr algn="ctr">
              <a:lnSpc>
                <a:spcPct val="114062"/>
              </a:lnSpc>
            </a:pPr>
            <a:r>
              <a:rPr lang="en-US" sz="6000" b="1" i="1" dirty="0" smtClean="0">
                <a:latin typeface="Cambria" panose="02040503050406030204" pitchFamily="18" charset="0"/>
              </a:rPr>
              <a:t>Panel Discussion</a:t>
            </a:r>
            <a:endParaRPr lang="en-US" sz="6000" b="1" i="1" dirty="0">
              <a:latin typeface="Cambria" panose="02040503050406030204" pitchFamily="18" charset="0"/>
            </a:endParaRPr>
          </a:p>
        </p:txBody>
      </p:sp>
      <p:sp>
        <p:nvSpPr>
          <p:cNvPr id="32" name="Shape 32"/>
          <p:cNvSpPr txBox="1"/>
          <p:nvPr/>
        </p:nvSpPr>
        <p:spPr>
          <a:xfrm>
            <a:off x="7029926" y="2962050"/>
            <a:ext cx="3657600" cy="457200"/>
          </a:xfrm>
          <a:prstGeom prst="rect">
            <a:avLst/>
          </a:prstGeom>
          <a:noFill/>
        </p:spPr>
        <p:txBody>
          <a:bodyPr lIns="91425" tIns="91425" rIns="91425" bIns="91425" anchor="t" anchorCtr="0">
            <a:noAutofit/>
          </a:bodyPr>
          <a:lstStyle/>
          <a:p>
            <a:endParaRPr/>
          </a:p>
        </p:txBody>
      </p:sp>
      <p:pic>
        <p:nvPicPr>
          <p:cNvPr id="9" name="Picture 8"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262" y="632938"/>
            <a:ext cx="1900487" cy="1900487"/>
          </a:xfrm>
          <a:prstGeom prst="rect">
            <a:avLst/>
          </a:prstGeom>
        </p:spPr>
      </p:pic>
      <p:sp>
        <p:nvSpPr>
          <p:cNvPr id="2" name="Rectangle 1"/>
          <p:cNvSpPr/>
          <p:nvPr/>
        </p:nvSpPr>
        <p:spPr>
          <a:xfrm>
            <a:off x="771525" y="2887499"/>
            <a:ext cx="8815388" cy="3970318"/>
          </a:xfrm>
          <a:prstGeom prst="rect">
            <a:avLst/>
          </a:prstGeom>
        </p:spPr>
        <p:txBody>
          <a:bodyPr wrap="square">
            <a:spAutoFit/>
          </a:bodyPr>
          <a:lstStyle/>
          <a:p>
            <a:r>
              <a:rPr lang="en-US" sz="3600" i="1" u="sng" dirty="0">
                <a:latin typeface="Cambria" panose="02040503050406030204" pitchFamily="18" charset="0"/>
                <a:cs typeface="Arial" panose="020B0604020202020204" pitchFamily="34" charset="0"/>
              </a:rPr>
              <a:t>Question </a:t>
            </a:r>
            <a:r>
              <a:rPr lang="en-US" sz="3600" i="1" u="sng" dirty="0" smtClean="0">
                <a:latin typeface="Cambria" panose="02040503050406030204" pitchFamily="18" charset="0"/>
                <a:cs typeface="Arial" panose="020B0604020202020204" pitchFamily="34" charset="0"/>
              </a:rPr>
              <a:t>3</a:t>
            </a:r>
            <a:r>
              <a:rPr lang="en-US" sz="3600" i="1" dirty="0" smtClean="0">
                <a:latin typeface="Cambria" panose="02040503050406030204" pitchFamily="18" charset="0"/>
                <a:cs typeface="Arial" panose="020B0604020202020204" pitchFamily="34" charset="0"/>
              </a:rPr>
              <a:t>:  </a:t>
            </a:r>
            <a:r>
              <a:rPr lang="en-US" sz="3600" dirty="0" smtClean="0">
                <a:latin typeface="Cambria" panose="02040503050406030204" pitchFamily="18" charset="0"/>
                <a:cs typeface="Arial" panose="020B0604020202020204" pitchFamily="34" charset="0"/>
              </a:rPr>
              <a:t>With </a:t>
            </a:r>
            <a:r>
              <a:rPr lang="en-US" sz="3600" dirty="0">
                <a:latin typeface="Cambria" panose="02040503050406030204" pitchFamily="18" charset="0"/>
                <a:cs typeface="Arial" panose="020B0604020202020204" pitchFamily="34" charset="0"/>
              </a:rPr>
              <a:t>the increasing connectivity within our global society, how can we as educators muster buy-in from a variety of stakeholders (such as students, parents, administrators) to support a wider population taking world languages beyond the minimum requirements</a:t>
            </a:r>
            <a:r>
              <a:rPr lang="en-US" sz="3600" dirty="0" smtClean="0">
                <a:latin typeface="Cambria" panose="02040503050406030204" pitchFamily="18" charset="0"/>
                <a:cs typeface="Arial" panose="020B0604020202020204" pitchFamily="34" charset="0"/>
              </a:rPr>
              <a:t>?</a:t>
            </a:r>
            <a:endParaRPr lang="en-US" sz="36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55446596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8" name="Shape 28"/>
          <p:cNvSpPr txBox="1"/>
          <p:nvPr/>
        </p:nvSpPr>
        <p:spPr>
          <a:xfrm>
            <a:off x="2857500" y="997744"/>
            <a:ext cx="6398710" cy="1170873"/>
          </a:xfrm>
          <a:prstGeom prst="rect">
            <a:avLst/>
          </a:prstGeom>
        </p:spPr>
        <p:txBody>
          <a:bodyPr lIns="38100" tIns="38100" rIns="38100" bIns="38100" anchor="t" anchorCtr="0">
            <a:noAutofit/>
          </a:bodyPr>
          <a:lstStyle/>
          <a:p>
            <a:pPr algn="ctr">
              <a:lnSpc>
                <a:spcPct val="114062"/>
              </a:lnSpc>
            </a:pPr>
            <a:r>
              <a:rPr lang="en-US" sz="6000" b="1" i="1" dirty="0" smtClean="0">
                <a:latin typeface="Cambria" panose="02040503050406030204" pitchFamily="18" charset="0"/>
              </a:rPr>
              <a:t>Panel Discussion</a:t>
            </a:r>
            <a:endParaRPr lang="en-US" sz="6000" b="1" i="1" dirty="0">
              <a:latin typeface="Cambria" panose="02040503050406030204" pitchFamily="18" charset="0"/>
            </a:endParaRPr>
          </a:p>
        </p:txBody>
      </p:sp>
      <p:sp>
        <p:nvSpPr>
          <p:cNvPr id="32" name="Shape 32"/>
          <p:cNvSpPr txBox="1"/>
          <p:nvPr/>
        </p:nvSpPr>
        <p:spPr>
          <a:xfrm>
            <a:off x="7029926" y="2962050"/>
            <a:ext cx="3657600" cy="457200"/>
          </a:xfrm>
          <a:prstGeom prst="rect">
            <a:avLst/>
          </a:prstGeom>
          <a:noFill/>
        </p:spPr>
        <p:txBody>
          <a:bodyPr lIns="91425" tIns="91425" rIns="91425" bIns="91425" anchor="t" anchorCtr="0">
            <a:noAutofit/>
          </a:bodyPr>
          <a:lstStyle/>
          <a:p>
            <a:endParaRPr/>
          </a:p>
        </p:txBody>
      </p:sp>
      <p:pic>
        <p:nvPicPr>
          <p:cNvPr id="9" name="Picture 8"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262" y="632938"/>
            <a:ext cx="1900487" cy="1900487"/>
          </a:xfrm>
          <a:prstGeom prst="rect">
            <a:avLst/>
          </a:prstGeom>
        </p:spPr>
      </p:pic>
      <p:sp>
        <p:nvSpPr>
          <p:cNvPr id="2" name="Rectangle 1"/>
          <p:cNvSpPr/>
          <p:nvPr/>
        </p:nvSpPr>
        <p:spPr>
          <a:xfrm>
            <a:off x="771525" y="2887499"/>
            <a:ext cx="8815388" cy="1754326"/>
          </a:xfrm>
          <a:prstGeom prst="rect">
            <a:avLst/>
          </a:prstGeom>
        </p:spPr>
        <p:txBody>
          <a:bodyPr wrap="square">
            <a:spAutoFit/>
          </a:bodyPr>
          <a:lstStyle/>
          <a:p>
            <a:r>
              <a:rPr lang="en-US" sz="3600" i="1" u="sng" dirty="0">
                <a:latin typeface="Cambria" panose="02040503050406030204" pitchFamily="18" charset="0"/>
                <a:cs typeface="Arial" panose="020B0604020202020204" pitchFamily="34" charset="0"/>
              </a:rPr>
              <a:t>Question </a:t>
            </a:r>
            <a:r>
              <a:rPr lang="en-US" sz="3600" i="1" u="sng" dirty="0" smtClean="0">
                <a:latin typeface="Cambria" panose="02040503050406030204" pitchFamily="18" charset="0"/>
                <a:cs typeface="Arial" panose="020B0604020202020204" pitchFamily="34" charset="0"/>
              </a:rPr>
              <a:t>4</a:t>
            </a:r>
            <a:r>
              <a:rPr lang="en-US" sz="3600" i="1" dirty="0" smtClean="0">
                <a:latin typeface="Cambria" panose="02040503050406030204" pitchFamily="18" charset="0"/>
                <a:cs typeface="Arial" panose="020B0604020202020204" pitchFamily="34" charset="0"/>
              </a:rPr>
              <a:t>:  </a:t>
            </a:r>
            <a:r>
              <a:rPr lang="en-US" sz="3600" dirty="0" smtClean="0">
                <a:latin typeface="Cambria" panose="02040503050406030204" pitchFamily="18" charset="0"/>
                <a:cs typeface="Arial" panose="020B0604020202020204" pitchFamily="34" charset="0"/>
              </a:rPr>
              <a:t>What </a:t>
            </a:r>
            <a:r>
              <a:rPr lang="en-US" sz="3600" dirty="0">
                <a:latin typeface="Cambria" panose="02040503050406030204" pitchFamily="18" charset="0"/>
                <a:cs typeface="Arial" panose="020B0604020202020204" pitchFamily="34" charset="0"/>
              </a:rPr>
              <a:t>should world language assessment look like in New York State for the future?</a:t>
            </a:r>
            <a:endParaRPr lang="en-US" sz="36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29806270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8" name="Shape 28"/>
          <p:cNvSpPr txBox="1"/>
          <p:nvPr/>
        </p:nvSpPr>
        <p:spPr>
          <a:xfrm>
            <a:off x="715379" y="2962050"/>
            <a:ext cx="8769431" cy="3987384"/>
          </a:xfrm>
          <a:prstGeom prst="rect">
            <a:avLst/>
          </a:prstGeom>
        </p:spPr>
        <p:txBody>
          <a:bodyPr lIns="38100" tIns="38100" rIns="38100" bIns="38100" anchor="t" anchorCtr="0">
            <a:noAutofit/>
          </a:bodyPr>
          <a:lstStyle/>
          <a:p>
            <a:pPr algn="ctr">
              <a:lnSpc>
                <a:spcPct val="114062"/>
              </a:lnSpc>
            </a:pPr>
            <a:r>
              <a:rPr lang="en-US" sz="4400" b="1" i="1" dirty="0" smtClean="0">
                <a:latin typeface="Cambria" panose="02040503050406030204" pitchFamily="18" charset="0"/>
              </a:rPr>
              <a:t>We hope you have an enjoyable day filled with quality professional development and collegial networking</a:t>
            </a:r>
            <a:r>
              <a:rPr lang="en-US" sz="4400" b="1" i="1" dirty="0" smtClean="0">
                <a:latin typeface="Cambria" panose="02040503050406030204" pitchFamily="18" charset="0"/>
              </a:rPr>
              <a:t>!</a:t>
            </a:r>
          </a:p>
          <a:p>
            <a:pPr algn="ctr">
              <a:lnSpc>
                <a:spcPct val="114062"/>
              </a:lnSpc>
            </a:pPr>
            <a:r>
              <a:rPr lang="en-US" sz="4400" b="1" i="1" dirty="0" smtClean="0">
                <a:latin typeface="Cambria" panose="02040503050406030204" pitchFamily="18" charset="0"/>
              </a:rPr>
              <a:t>Thank you for attending!</a:t>
            </a:r>
            <a:endParaRPr lang="en-US" sz="4400" b="1" i="1" dirty="0">
              <a:latin typeface="Cambria" panose="02040503050406030204" pitchFamily="18" charset="0"/>
            </a:endParaRPr>
          </a:p>
        </p:txBody>
      </p:sp>
      <p:sp>
        <p:nvSpPr>
          <p:cNvPr id="32" name="Shape 32"/>
          <p:cNvSpPr txBox="1"/>
          <p:nvPr/>
        </p:nvSpPr>
        <p:spPr>
          <a:xfrm>
            <a:off x="7029926" y="2962050"/>
            <a:ext cx="3657600" cy="457200"/>
          </a:xfrm>
          <a:prstGeom prst="rect">
            <a:avLst/>
          </a:prstGeom>
          <a:noFill/>
        </p:spPr>
        <p:txBody>
          <a:bodyPr lIns="91425" tIns="91425" rIns="91425" bIns="91425" anchor="t" anchorCtr="0">
            <a:noAutofit/>
          </a:bodyPr>
          <a:lstStyle/>
          <a:p>
            <a:endParaRPr/>
          </a:p>
        </p:txBody>
      </p:sp>
      <p:pic>
        <p:nvPicPr>
          <p:cNvPr id="9" name="Picture 8"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9756" y="757385"/>
            <a:ext cx="1900487" cy="1900487"/>
          </a:xfrm>
          <a:prstGeom prst="rect">
            <a:avLst/>
          </a:prstGeom>
        </p:spPr>
      </p:pic>
    </p:spTree>
    <p:extLst>
      <p:ext uri="{BB962C8B-B14F-4D97-AF65-F5344CB8AC3E}">
        <p14:creationId xmlns:p14="http://schemas.microsoft.com/office/powerpoint/2010/main" val="19618491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Shape 45"/>
          <p:cNvSpPr/>
          <p:nvPr/>
        </p:nvSpPr>
        <p:spPr>
          <a:xfrm>
            <a:off x="505126" y="304801"/>
            <a:ext cx="9149699" cy="1276350"/>
          </a:xfrm>
          <a:prstGeom prst="rect">
            <a:avLst/>
          </a:prstGeom>
          <a:blipFill>
            <a:blip r:embed="rId3"/>
            <a:stretch>
              <a:fillRect/>
            </a:stretch>
          </a:blipFill>
        </p:spPr>
      </p:sp>
      <p:sp>
        <p:nvSpPr>
          <p:cNvPr id="46" name="Shape 46"/>
          <p:cNvSpPr txBox="1">
            <a:spLocks noGrp="1"/>
          </p:cNvSpPr>
          <p:nvPr>
            <p:ph type="ctrTitle" idx="4294967295"/>
          </p:nvPr>
        </p:nvSpPr>
        <p:spPr>
          <a:xfrm>
            <a:off x="1981200" y="690563"/>
            <a:ext cx="7673625" cy="963612"/>
          </a:xfrm>
          <a:prstGeom prst="rect">
            <a:avLst/>
          </a:prstGeom>
        </p:spPr>
        <p:txBody>
          <a:bodyPr lIns="38100" tIns="38100" rIns="38100" bIns="38100" anchor="ctr" anchorCtr="0">
            <a:noAutofit/>
          </a:bodyPr>
          <a:lstStyle/>
          <a:p>
            <a:pPr>
              <a:lnSpc>
                <a:spcPct val="113920"/>
              </a:lnSpc>
              <a:spcBef>
                <a:spcPts val="0"/>
              </a:spcBef>
            </a:pPr>
            <a:r>
              <a:rPr lang="en-US" sz="4400" u="sng" dirty="0" smtClean="0">
                <a:solidFill>
                  <a:srgbClr val="000000"/>
                </a:solidFill>
                <a:effectLst/>
                <a:latin typeface="Cambria" panose="02040503050406030204" pitchFamily="18" charset="0"/>
                <a:ea typeface="Arial"/>
                <a:cs typeface="Arial"/>
                <a:sym typeface="Arial"/>
              </a:rPr>
              <a:t>Conference Schedule</a:t>
            </a:r>
            <a:endParaRPr lang="en-US" sz="4400" u="sng" dirty="0">
              <a:solidFill>
                <a:srgbClr val="000000"/>
              </a:solidFill>
              <a:effectLst/>
              <a:latin typeface="Cambria" panose="02040503050406030204" pitchFamily="18" charset="0"/>
              <a:ea typeface="Arial"/>
              <a:cs typeface="Arial"/>
              <a:sym typeface="Arial"/>
            </a:endParaRPr>
          </a:p>
        </p:txBody>
      </p:sp>
      <p:sp>
        <p:nvSpPr>
          <p:cNvPr id="48" name="Shape 48"/>
          <p:cNvSpPr txBox="1">
            <a:spLocks noGrp="1"/>
          </p:cNvSpPr>
          <p:nvPr>
            <p:ph type="subTitle" idx="4294967295"/>
          </p:nvPr>
        </p:nvSpPr>
        <p:spPr>
          <a:xfrm>
            <a:off x="505126" y="1858789"/>
            <a:ext cx="8431213" cy="5081588"/>
          </a:xfrm>
          <a:prstGeom prst="rect">
            <a:avLst/>
          </a:prstGeom>
        </p:spPr>
        <p:txBody>
          <a:bodyPr lIns="38100" tIns="38100" rIns="38100" bIns="38100" anchor="t" anchorCtr="0">
            <a:noAutofit/>
          </a:bodyPr>
          <a:lstStyle/>
          <a:p>
            <a:pPr marL="1588" indent="-1588">
              <a:lnSpc>
                <a:spcPct val="150000"/>
              </a:lnSpc>
              <a:spcAft>
                <a:spcPts val="600"/>
              </a:spcAft>
              <a:buClr>
                <a:srgbClr val="000000"/>
              </a:buClr>
              <a:buSzPct val="34375"/>
              <a:buNone/>
              <a:tabLst>
                <a:tab pos="1828800" algn="l"/>
              </a:tabLst>
            </a:pPr>
            <a:r>
              <a:rPr lang="en-US" sz="2000" dirty="0">
                <a:latin typeface="Cambria" panose="02040503050406030204" pitchFamily="18" charset="0"/>
              </a:rPr>
              <a:t>8:00 — 8:30 </a:t>
            </a:r>
            <a:r>
              <a:rPr lang="en-US" sz="2000" dirty="0" smtClean="0">
                <a:latin typeface="Cambria" panose="02040503050406030204" pitchFamily="18" charset="0"/>
              </a:rPr>
              <a:t>	Registration </a:t>
            </a:r>
            <a:r>
              <a:rPr lang="en-US" sz="2000" dirty="0">
                <a:latin typeface="Cambria" panose="02040503050406030204" pitchFamily="18" charset="0"/>
              </a:rPr>
              <a:t>/ Exhibits / Coffee</a:t>
            </a:r>
          </a:p>
          <a:p>
            <a:pPr marL="1588" indent="-1588">
              <a:lnSpc>
                <a:spcPct val="150000"/>
              </a:lnSpc>
              <a:spcAft>
                <a:spcPts val="600"/>
              </a:spcAft>
              <a:buClr>
                <a:srgbClr val="000000"/>
              </a:buClr>
              <a:buSzPct val="34375"/>
              <a:buNone/>
              <a:tabLst>
                <a:tab pos="1828800" algn="l"/>
              </a:tabLst>
            </a:pPr>
            <a:r>
              <a:rPr lang="en-US" sz="2000" dirty="0">
                <a:latin typeface="Cambria" panose="02040503050406030204" pitchFamily="18" charset="0"/>
              </a:rPr>
              <a:t>8:30 — </a:t>
            </a:r>
            <a:r>
              <a:rPr lang="en-US" sz="2000" dirty="0" smtClean="0">
                <a:latin typeface="Cambria" panose="02040503050406030204" pitchFamily="18" charset="0"/>
              </a:rPr>
              <a:t>9:00 	General </a:t>
            </a:r>
            <a:r>
              <a:rPr lang="en-US" sz="2000" dirty="0">
                <a:latin typeface="Cambria" panose="02040503050406030204" pitchFamily="18" charset="0"/>
              </a:rPr>
              <a:t>Session / Awards</a:t>
            </a:r>
          </a:p>
          <a:p>
            <a:pPr marL="1588" indent="-1588">
              <a:lnSpc>
                <a:spcPct val="150000"/>
              </a:lnSpc>
              <a:spcAft>
                <a:spcPts val="600"/>
              </a:spcAft>
              <a:buClr>
                <a:srgbClr val="000000"/>
              </a:buClr>
              <a:buSzPct val="34375"/>
              <a:buNone/>
              <a:tabLst>
                <a:tab pos="1828800" algn="l"/>
              </a:tabLst>
            </a:pPr>
            <a:r>
              <a:rPr lang="en-US" sz="2000" dirty="0">
                <a:latin typeface="Cambria" panose="02040503050406030204" pitchFamily="18" charset="0"/>
              </a:rPr>
              <a:t>9:00 — </a:t>
            </a:r>
            <a:r>
              <a:rPr lang="en-US" sz="2000" dirty="0" smtClean="0">
                <a:latin typeface="Cambria" panose="02040503050406030204" pitchFamily="18" charset="0"/>
              </a:rPr>
              <a:t>9:50	Panel Discussion</a:t>
            </a:r>
            <a:endParaRPr lang="en-US" sz="2000" dirty="0">
              <a:latin typeface="Cambria" panose="02040503050406030204" pitchFamily="18" charset="0"/>
            </a:endParaRPr>
          </a:p>
          <a:p>
            <a:pPr marL="1588" indent="-1588">
              <a:lnSpc>
                <a:spcPct val="150000"/>
              </a:lnSpc>
              <a:spcBef>
                <a:spcPts val="0"/>
              </a:spcBef>
              <a:spcAft>
                <a:spcPts val="600"/>
              </a:spcAft>
              <a:buNone/>
              <a:tabLst>
                <a:tab pos="1828800" algn="l"/>
              </a:tabLst>
            </a:pPr>
            <a:r>
              <a:rPr lang="en-US" sz="2000" dirty="0">
                <a:latin typeface="Cambria" panose="02040503050406030204" pitchFamily="18" charset="0"/>
              </a:rPr>
              <a:t>9:50 — </a:t>
            </a:r>
            <a:r>
              <a:rPr lang="en-US" sz="2000" dirty="0" smtClean="0">
                <a:latin typeface="Cambria" panose="02040503050406030204" pitchFamily="18" charset="0"/>
              </a:rPr>
              <a:t>10:15	Exhibitor </a:t>
            </a:r>
            <a:r>
              <a:rPr lang="en-US" sz="2000" dirty="0">
                <a:latin typeface="Cambria" panose="02040503050406030204" pitchFamily="18" charset="0"/>
              </a:rPr>
              <a:t>Session </a:t>
            </a:r>
            <a:r>
              <a:rPr lang="en-US" sz="2000" dirty="0" smtClean="0">
                <a:latin typeface="Cambria" panose="02040503050406030204" pitchFamily="18" charset="0"/>
              </a:rPr>
              <a:t>/ Raffle</a:t>
            </a:r>
          </a:p>
          <a:p>
            <a:pPr marL="1588" indent="-1588">
              <a:lnSpc>
                <a:spcPct val="150000"/>
              </a:lnSpc>
              <a:spcBef>
                <a:spcPts val="0"/>
              </a:spcBef>
              <a:spcAft>
                <a:spcPts val="600"/>
              </a:spcAft>
              <a:buNone/>
              <a:tabLst>
                <a:tab pos="1828800" algn="l"/>
              </a:tabLst>
            </a:pPr>
            <a:r>
              <a:rPr lang="en-US" sz="2000" dirty="0" smtClean="0">
                <a:latin typeface="Cambria" panose="02040503050406030204" pitchFamily="18" charset="0"/>
              </a:rPr>
              <a:t>10:20 </a:t>
            </a:r>
            <a:r>
              <a:rPr lang="en-US" sz="2000" dirty="0">
                <a:latin typeface="Cambria" panose="02040503050406030204" pitchFamily="18" charset="0"/>
              </a:rPr>
              <a:t>— </a:t>
            </a:r>
            <a:r>
              <a:rPr lang="en-US" sz="2000" dirty="0" smtClean="0">
                <a:latin typeface="Cambria" panose="02040503050406030204" pitchFamily="18" charset="0"/>
              </a:rPr>
              <a:t>11:10	Workshop Session </a:t>
            </a:r>
            <a:r>
              <a:rPr lang="en-US" sz="2000" dirty="0">
                <a:latin typeface="Cambria" panose="02040503050406030204" pitchFamily="18" charset="0"/>
              </a:rPr>
              <a:t>B</a:t>
            </a:r>
          </a:p>
          <a:p>
            <a:pPr marL="1588" indent="-1588">
              <a:lnSpc>
                <a:spcPct val="150000"/>
              </a:lnSpc>
              <a:spcBef>
                <a:spcPts val="0"/>
              </a:spcBef>
              <a:spcAft>
                <a:spcPts val="600"/>
              </a:spcAft>
              <a:buNone/>
              <a:tabLst>
                <a:tab pos="1828800" algn="l"/>
              </a:tabLst>
            </a:pPr>
            <a:r>
              <a:rPr lang="en-US" sz="2000" dirty="0">
                <a:latin typeface="Cambria" panose="02040503050406030204" pitchFamily="18" charset="0"/>
              </a:rPr>
              <a:t>11:20 — </a:t>
            </a:r>
            <a:r>
              <a:rPr lang="en-US" sz="2000" dirty="0" smtClean="0">
                <a:latin typeface="Cambria" panose="02040503050406030204" pitchFamily="18" charset="0"/>
              </a:rPr>
              <a:t>12:10	Workshop </a:t>
            </a:r>
            <a:r>
              <a:rPr lang="en-US" sz="2000" dirty="0">
                <a:latin typeface="Cambria" panose="02040503050406030204" pitchFamily="18" charset="0"/>
              </a:rPr>
              <a:t>Session C</a:t>
            </a:r>
          </a:p>
          <a:p>
            <a:pPr marL="1588" indent="-1588">
              <a:lnSpc>
                <a:spcPct val="150000"/>
              </a:lnSpc>
              <a:spcBef>
                <a:spcPts val="0"/>
              </a:spcBef>
              <a:spcAft>
                <a:spcPts val="600"/>
              </a:spcAft>
              <a:buNone/>
              <a:tabLst>
                <a:tab pos="1828800" algn="l"/>
              </a:tabLst>
            </a:pPr>
            <a:r>
              <a:rPr lang="en-US" sz="2000" dirty="0">
                <a:latin typeface="Cambria" panose="02040503050406030204" pitchFamily="18" charset="0"/>
              </a:rPr>
              <a:t>12:10 — </a:t>
            </a:r>
            <a:r>
              <a:rPr lang="en-US" sz="2000" dirty="0" smtClean="0">
                <a:latin typeface="Cambria" panose="02040503050406030204" pitchFamily="18" charset="0"/>
              </a:rPr>
              <a:t>1:00	Luncheon </a:t>
            </a:r>
            <a:r>
              <a:rPr lang="en-US" sz="2000" dirty="0">
                <a:latin typeface="Cambria" panose="02040503050406030204" pitchFamily="18" charset="0"/>
              </a:rPr>
              <a:t>/ Exhibitor Session / Raffle</a:t>
            </a:r>
          </a:p>
          <a:p>
            <a:pPr marL="1588" indent="-1588">
              <a:lnSpc>
                <a:spcPct val="150000"/>
              </a:lnSpc>
              <a:spcBef>
                <a:spcPts val="0"/>
              </a:spcBef>
              <a:spcAft>
                <a:spcPts val="600"/>
              </a:spcAft>
              <a:buNone/>
              <a:tabLst>
                <a:tab pos="1828800" algn="l"/>
              </a:tabLst>
            </a:pPr>
            <a:r>
              <a:rPr lang="en-US" sz="2000" dirty="0">
                <a:latin typeface="Cambria" panose="02040503050406030204" pitchFamily="18" charset="0"/>
              </a:rPr>
              <a:t>1:10 — </a:t>
            </a:r>
            <a:r>
              <a:rPr lang="en-US" sz="2000" dirty="0" smtClean="0">
                <a:latin typeface="Cambria" panose="02040503050406030204" pitchFamily="18" charset="0"/>
              </a:rPr>
              <a:t>2:00	Workshop </a:t>
            </a:r>
            <a:r>
              <a:rPr lang="en-US" sz="2000" dirty="0">
                <a:latin typeface="Cambria" panose="02040503050406030204" pitchFamily="18" charset="0"/>
              </a:rPr>
              <a:t>Session </a:t>
            </a:r>
            <a:r>
              <a:rPr lang="en-US" sz="2000" dirty="0" smtClean="0">
                <a:latin typeface="Cambria" panose="02040503050406030204" pitchFamily="18" charset="0"/>
              </a:rPr>
              <a:t>D</a:t>
            </a:r>
          </a:p>
          <a:p>
            <a:pPr marL="1588" indent="-1588">
              <a:lnSpc>
                <a:spcPct val="150000"/>
              </a:lnSpc>
              <a:spcBef>
                <a:spcPts val="0"/>
              </a:spcBef>
              <a:spcAft>
                <a:spcPts val="600"/>
              </a:spcAft>
              <a:buNone/>
              <a:tabLst>
                <a:tab pos="1828800" algn="l"/>
              </a:tabLst>
            </a:pPr>
            <a:r>
              <a:rPr lang="en-US" sz="2000" dirty="0" smtClean="0">
                <a:latin typeface="Cambria" panose="02040503050406030204" pitchFamily="18" charset="0"/>
              </a:rPr>
              <a:t>2:10</a:t>
            </a:r>
            <a:r>
              <a:rPr lang="en-US" sz="2000" dirty="0">
                <a:latin typeface="Cambria" panose="02040503050406030204" pitchFamily="18" charset="0"/>
              </a:rPr>
              <a:t> — </a:t>
            </a:r>
            <a:r>
              <a:rPr lang="en-US" sz="2000" dirty="0" smtClean="0">
                <a:latin typeface="Cambria" panose="02040503050406030204" pitchFamily="18" charset="0"/>
              </a:rPr>
              <a:t>3:00</a:t>
            </a:r>
            <a:r>
              <a:rPr lang="en-US" sz="2000" dirty="0">
                <a:latin typeface="Cambria" panose="02040503050406030204" pitchFamily="18" charset="0"/>
              </a:rPr>
              <a:t>	Workshop Session </a:t>
            </a:r>
            <a:r>
              <a:rPr lang="en-US" sz="2000" dirty="0" smtClean="0">
                <a:latin typeface="Cambria" panose="02040503050406030204" pitchFamily="18" charset="0"/>
              </a:rPr>
              <a:t>E</a:t>
            </a:r>
            <a:endParaRPr lang="en-US" sz="2000" dirty="0">
              <a:latin typeface="Cambria" panose="02040503050406030204" pitchFamily="18" charset="0"/>
            </a:endParaRPr>
          </a:p>
        </p:txBody>
      </p:sp>
      <p:pic>
        <p:nvPicPr>
          <p:cNvPr id="7" name="Picture 6" descr="NYSAFLT_PATC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2" name="Rectangle 1"/>
          <p:cNvSpPr/>
          <p:nvPr/>
        </p:nvSpPr>
        <p:spPr>
          <a:xfrm>
            <a:off x="6593840" y="1737316"/>
            <a:ext cx="3200400" cy="5324535"/>
          </a:xfrm>
          <a:prstGeom prst="rect">
            <a:avLst/>
          </a:prstGeom>
        </p:spPr>
        <p:txBody>
          <a:bodyPr wrap="square">
            <a:spAutoFit/>
          </a:bodyPr>
          <a:lstStyle/>
          <a:p>
            <a:r>
              <a:rPr lang="en-US" sz="2000" b="1" i="1" dirty="0">
                <a:solidFill>
                  <a:srgbClr val="FF0000"/>
                </a:solidFill>
                <a:latin typeface="Cambria" panose="02040503050406030204" pitchFamily="18" charset="0"/>
              </a:rPr>
              <a:t>Exhibits are available throughout the conference as well as during the two </a:t>
            </a:r>
            <a:r>
              <a:rPr lang="en-US" sz="2000" b="1" i="1" dirty="0" smtClean="0">
                <a:solidFill>
                  <a:srgbClr val="FF0000"/>
                </a:solidFill>
                <a:latin typeface="Cambria" panose="02040503050406030204" pitchFamily="18" charset="0"/>
              </a:rPr>
              <a:t>Exhibitor </a:t>
            </a:r>
            <a:r>
              <a:rPr lang="en-US" sz="2000" b="1" i="1" dirty="0">
                <a:solidFill>
                  <a:srgbClr val="FF0000"/>
                </a:solidFill>
                <a:latin typeface="Cambria" panose="02040503050406030204" pitchFamily="18" charset="0"/>
              </a:rPr>
              <a:t>sessions in the Exhibit </a:t>
            </a:r>
            <a:r>
              <a:rPr lang="en-US" sz="2000" b="1" i="1" dirty="0" smtClean="0">
                <a:solidFill>
                  <a:srgbClr val="FF0000"/>
                </a:solidFill>
                <a:latin typeface="Cambria" panose="02040503050406030204" pitchFamily="18" charset="0"/>
              </a:rPr>
              <a:t>Hall.</a:t>
            </a:r>
            <a:endParaRPr lang="en-US" sz="2000" b="1" i="1" dirty="0">
              <a:solidFill>
                <a:srgbClr val="FF0000"/>
              </a:solidFill>
              <a:latin typeface="Cambria" panose="02040503050406030204" pitchFamily="18" charset="0"/>
            </a:endParaRPr>
          </a:p>
          <a:p>
            <a:endParaRPr lang="en-US" sz="2000" b="1" dirty="0">
              <a:solidFill>
                <a:srgbClr val="FF0000"/>
              </a:solidFill>
              <a:latin typeface="Cambria" panose="02040503050406030204" pitchFamily="18" charset="0"/>
            </a:endParaRPr>
          </a:p>
          <a:p>
            <a:r>
              <a:rPr lang="en-US" sz="2000" b="1" i="1" dirty="0" smtClean="0">
                <a:solidFill>
                  <a:srgbClr val="FF0000"/>
                </a:solidFill>
                <a:latin typeface="Cambria" panose="02040503050406030204" pitchFamily="18" charset="0"/>
              </a:rPr>
              <a:t>Coffee</a:t>
            </a:r>
            <a:r>
              <a:rPr lang="en-US" sz="2000" b="1" i="1" dirty="0">
                <a:solidFill>
                  <a:srgbClr val="FF0000"/>
                </a:solidFill>
                <a:latin typeface="Cambria" panose="02040503050406030204" pitchFamily="18" charset="0"/>
              </a:rPr>
              <a:t>, tea and refreshments will be available in the Exhibit Hall </a:t>
            </a:r>
            <a:r>
              <a:rPr lang="en-US" sz="2000" b="1" i="1" dirty="0" smtClean="0">
                <a:solidFill>
                  <a:srgbClr val="FF0000"/>
                </a:solidFill>
                <a:latin typeface="Cambria" panose="02040503050406030204" pitchFamily="18" charset="0"/>
              </a:rPr>
              <a:t>from 7:30-10:30 </a:t>
            </a:r>
            <a:r>
              <a:rPr lang="en-US" sz="2000" b="1" i="1" dirty="0">
                <a:solidFill>
                  <a:srgbClr val="FF0000"/>
                </a:solidFill>
                <a:latin typeface="Cambria" panose="02040503050406030204" pitchFamily="18" charset="0"/>
              </a:rPr>
              <a:t>a.m.</a:t>
            </a:r>
            <a:endParaRPr lang="en-US" sz="2000" b="1" dirty="0">
              <a:solidFill>
                <a:srgbClr val="FF0000"/>
              </a:solidFill>
              <a:latin typeface="Cambria" panose="02040503050406030204" pitchFamily="18" charset="0"/>
            </a:endParaRPr>
          </a:p>
          <a:p>
            <a:endParaRPr lang="en-US" sz="2000" b="1" dirty="0">
              <a:solidFill>
                <a:srgbClr val="FF0000"/>
              </a:solidFill>
              <a:latin typeface="Cambria" panose="02040503050406030204" pitchFamily="18" charset="0"/>
            </a:endParaRPr>
          </a:p>
          <a:p>
            <a:r>
              <a:rPr lang="en-US" sz="2000" b="1" i="1" dirty="0">
                <a:solidFill>
                  <a:srgbClr val="FF0000"/>
                </a:solidFill>
                <a:latin typeface="Cambria" panose="02040503050406030204" pitchFamily="18" charset="0"/>
              </a:rPr>
              <a:t>A buffet lunch will be available at 12:00 p.m. in the Exhibit Hall. </a:t>
            </a:r>
            <a:r>
              <a:rPr lang="en-US" sz="2000" b="1" i="1" dirty="0" smtClean="0">
                <a:solidFill>
                  <a:srgbClr val="FF0000"/>
                </a:solidFill>
                <a:latin typeface="Cambria" panose="02040503050406030204" pitchFamily="18" charset="0"/>
              </a:rPr>
              <a:t> Vegetarian and </a:t>
            </a:r>
            <a:r>
              <a:rPr lang="en-US" sz="2000" b="1" i="1" dirty="0">
                <a:solidFill>
                  <a:srgbClr val="FF0000"/>
                </a:solidFill>
                <a:latin typeface="Cambria" panose="02040503050406030204" pitchFamily="18" charset="0"/>
              </a:rPr>
              <a:t>gluten free options available</a:t>
            </a:r>
            <a:r>
              <a:rPr lang="en-US" sz="2000" i="1" dirty="0" smtClean="0">
                <a:solidFill>
                  <a:srgbClr val="FF0000"/>
                </a:solidFill>
                <a:latin typeface="Cambria" panose="02040503050406030204" pitchFamily="18" charset="0"/>
              </a:rPr>
              <a:t>.</a:t>
            </a:r>
            <a:endParaRPr lang="en-US" sz="2000" dirty="0">
              <a:solidFill>
                <a:srgbClr val="FF0000"/>
              </a:solidFill>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300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3000"/>
                            </p:stCondLst>
                            <p:childTnLst>
                              <p:par>
                                <p:cTn id="8" presetID="1" presetClass="entr" presetSubtype="0" fill="hold" nodeType="afterEffect">
                                  <p:stCondLst>
                                    <p:cond delay="3000"/>
                                  </p:stCondLst>
                                  <p:childTnLst>
                                    <p:set>
                                      <p:cBhvr>
                                        <p:cTn id="9" dur="1" fill="hold">
                                          <p:stCondLst>
                                            <p:cond delay="0"/>
                                          </p:stCondLst>
                                        </p:cTn>
                                        <p:tgtEl>
                                          <p:spTgt spid="2">
                                            <p:txEl>
                                              <p:pRg st="2" end="2"/>
                                            </p:txEl>
                                          </p:spTgt>
                                        </p:tgtEl>
                                        <p:attrNameLst>
                                          <p:attrName>style.visibility</p:attrName>
                                        </p:attrNameLst>
                                      </p:cBhvr>
                                      <p:to>
                                        <p:strVal val="visible"/>
                                      </p:to>
                                    </p:set>
                                  </p:childTnLst>
                                </p:cTn>
                              </p:par>
                            </p:childTnLst>
                          </p:cTn>
                        </p:par>
                        <p:par>
                          <p:cTn id="10" fill="hold">
                            <p:stCondLst>
                              <p:cond delay="6000"/>
                            </p:stCondLst>
                            <p:childTnLst>
                              <p:par>
                                <p:cTn id="11" presetID="1" presetClass="entr" presetSubtype="0" fill="hold" nodeType="afterEffect">
                                  <p:stCondLst>
                                    <p:cond delay="300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6"/>
          <p:cNvSpPr txBox="1">
            <a:spLocks/>
          </p:cNvSpPr>
          <p:nvPr/>
        </p:nvSpPr>
        <p:spPr>
          <a:xfrm>
            <a:off x="1981200" y="690563"/>
            <a:ext cx="7673625" cy="963612"/>
          </a:xfrm>
          <a:prstGeom prst="rect">
            <a:avLst/>
          </a:prstGeom>
        </p:spPr>
        <p:txBody>
          <a:bodyPr vert="horz" lIns="38100" tIns="38100" rIns="38100" bIns="38100" anchor="ctr" anchorCtr="0">
            <a:noAutofit/>
          </a:bodyPr>
          <a:lstStyle>
            <a:lvl1pPr algn="l" rtl="0" eaLnBrk="1" latinLnBrk="0" hangingPunct="1">
              <a:spcBef>
                <a:spcPct val="0"/>
              </a:spcBef>
              <a:buNone/>
              <a:defRPr kumimoji="0" sz="40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pPr>
              <a:lnSpc>
                <a:spcPct val="113920"/>
              </a:lnSpc>
              <a:spcBef>
                <a:spcPts val="0"/>
              </a:spcBef>
            </a:pPr>
            <a:r>
              <a:rPr lang="en-US" sz="4400" u="sng" smtClean="0">
                <a:solidFill>
                  <a:srgbClr val="000000"/>
                </a:solidFill>
                <a:effectLst/>
                <a:latin typeface="Cambria" panose="02040503050406030204" pitchFamily="18" charset="0"/>
                <a:ea typeface="Arial"/>
                <a:cs typeface="Arial"/>
                <a:sym typeface="Arial"/>
              </a:rPr>
              <a:t>Conference Schedule</a:t>
            </a:r>
            <a:endParaRPr lang="en-US" sz="4400" u="sng" dirty="0">
              <a:solidFill>
                <a:srgbClr val="000000"/>
              </a:solidFill>
              <a:effectLst/>
              <a:latin typeface="Cambria" panose="02040503050406030204" pitchFamily="18" charset="0"/>
              <a:ea typeface="Arial"/>
              <a:cs typeface="Arial"/>
              <a:sym typeface="Arial"/>
            </a:endParaRPr>
          </a:p>
        </p:txBody>
      </p:sp>
      <p:pic>
        <p:nvPicPr>
          <p:cNvPr id="3" name="Picture 2" descr="NYSAFLT_PATCH.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1229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1203" b="3737"/>
          <a:stretch/>
        </p:blipFill>
        <p:spPr bwMode="auto">
          <a:xfrm>
            <a:off x="625359" y="2657476"/>
            <a:ext cx="4428278" cy="440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8830" y="2657476"/>
            <a:ext cx="4446588" cy="4397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25359" y="1785935"/>
            <a:ext cx="9029466" cy="707886"/>
          </a:xfrm>
          <a:prstGeom prst="rect">
            <a:avLst/>
          </a:prstGeom>
          <a:noFill/>
        </p:spPr>
        <p:txBody>
          <a:bodyPr wrap="square" rtlCol="0">
            <a:spAutoFit/>
          </a:bodyPr>
          <a:lstStyle/>
          <a:p>
            <a:pPr algn="ctr"/>
            <a:r>
              <a:rPr lang="en-US" sz="2000" b="1" dirty="0" smtClean="0">
                <a:latin typeface="Cambria" panose="02040503050406030204" pitchFamily="18" charset="0"/>
              </a:rPr>
              <a:t>4 of our workshops will be offered twice during the conference and are denoted with a slight grey shading and darker border.</a:t>
            </a:r>
            <a:endParaRPr lang="en-US" sz="2000" b="1" dirty="0">
              <a:latin typeface="Cambria" panose="02040503050406030204" pitchFamily="18" charset="0"/>
            </a:endParaRPr>
          </a:p>
        </p:txBody>
      </p:sp>
      <p:grpSp>
        <p:nvGrpSpPr>
          <p:cNvPr id="6" name="Group 5"/>
          <p:cNvGrpSpPr/>
          <p:nvPr/>
        </p:nvGrpSpPr>
        <p:grpSpPr>
          <a:xfrm>
            <a:off x="457199" y="2614611"/>
            <a:ext cx="1402876" cy="4595812"/>
            <a:chOff x="457199" y="2614611"/>
            <a:chExt cx="1402876" cy="4595812"/>
          </a:xfrm>
        </p:grpSpPr>
        <p:sp>
          <p:nvSpPr>
            <p:cNvPr id="5" name="Oval 4"/>
            <p:cNvSpPr/>
            <p:nvPr/>
          </p:nvSpPr>
          <p:spPr>
            <a:xfrm>
              <a:off x="514352" y="2614611"/>
              <a:ext cx="1345723" cy="12715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57199" y="5938836"/>
              <a:ext cx="1345723" cy="12715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3793107" y="4924422"/>
            <a:ext cx="1346985" cy="2286001"/>
            <a:chOff x="3793107" y="4924422"/>
            <a:chExt cx="1346985" cy="2286001"/>
          </a:xfrm>
        </p:grpSpPr>
        <p:sp>
          <p:nvSpPr>
            <p:cNvPr id="9" name="Oval 8"/>
            <p:cNvSpPr/>
            <p:nvPr/>
          </p:nvSpPr>
          <p:spPr>
            <a:xfrm>
              <a:off x="3793107" y="4924422"/>
              <a:ext cx="1345723" cy="12715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3794369" y="5938836"/>
              <a:ext cx="1345723" cy="12715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5031395" y="4948230"/>
            <a:ext cx="1346985" cy="2286001"/>
            <a:chOff x="5031395" y="4948230"/>
            <a:chExt cx="1346985" cy="2286001"/>
          </a:xfrm>
        </p:grpSpPr>
        <p:sp>
          <p:nvSpPr>
            <p:cNvPr id="11" name="Oval 10"/>
            <p:cNvSpPr/>
            <p:nvPr/>
          </p:nvSpPr>
          <p:spPr>
            <a:xfrm>
              <a:off x="5031395" y="4948230"/>
              <a:ext cx="1345723" cy="12715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5032657" y="5962644"/>
              <a:ext cx="1345723" cy="12715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p:cNvGrpSpPr/>
          <p:nvPr/>
        </p:nvGrpSpPr>
        <p:grpSpPr>
          <a:xfrm>
            <a:off x="8332426" y="3676643"/>
            <a:ext cx="1346985" cy="3557588"/>
            <a:chOff x="8332426" y="3676643"/>
            <a:chExt cx="1346985" cy="3557588"/>
          </a:xfrm>
        </p:grpSpPr>
        <p:sp>
          <p:nvSpPr>
            <p:cNvPr id="13" name="Oval 12"/>
            <p:cNvSpPr/>
            <p:nvPr/>
          </p:nvSpPr>
          <p:spPr>
            <a:xfrm>
              <a:off x="8332426" y="3676643"/>
              <a:ext cx="1345723" cy="12715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8333688" y="5962644"/>
              <a:ext cx="1345723" cy="12715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2308126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200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2000"/>
                                  </p:stCondLst>
                                  <p:childTnLst>
                                    <p:set>
                                      <p:cBhvr>
                                        <p:cTn id="18" dur="1" fill="hold">
                                          <p:stCondLst>
                                            <p:cond delay="0"/>
                                          </p:stCondLst>
                                        </p:cTn>
                                        <p:tgtEl>
                                          <p:spTgt spid="7"/>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nodeType="afterEffect">
                                  <p:stCondLst>
                                    <p:cond delay="2000"/>
                                  </p:stCondLst>
                                  <p:childTnLst>
                                    <p:set>
                                      <p:cBhvr>
                                        <p:cTn id="21" dur="1" fill="hold">
                                          <p:stCondLst>
                                            <p:cond delay="0"/>
                                          </p:stCondLst>
                                        </p:cTn>
                                        <p:tgtEl>
                                          <p:spTgt spid="15"/>
                                        </p:tgtEl>
                                        <p:attrNameLst>
                                          <p:attrName>style.visibility</p:attrName>
                                        </p:attrNameLst>
                                      </p:cBhvr>
                                      <p:to>
                                        <p:strVal val="visible"/>
                                      </p:to>
                                    </p:set>
                                  </p:childTnLst>
                                </p:cTn>
                              </p:par>
                            </p:childTnLst>
                          </p:cTn>
                        </p:par>
                        <p:par>
                          <p:cTn id="22" fill="hold">
                            <p:stCondLst>
                              <p:cond delay="6000"/>
                            </p:stCondLst>
                            <p:childTnLst>
                              <p:par>
                                <p:cTn id="23" presetID="1" presetClass="entr" presetSubtype="0" fill="hold" nodeType="afterEffect">
                                  <p:stCondLst>
                                    <p:cond delay="200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6"/>
          <p:cNvSpPr txBox="1">
            <a:spLocks/>
          </p:cNvSpPr>
          <p:nvPr/>
        </p:nvSpPr>
        <p:spPr>
          <a:xfrm>
            <a:off x="1981200" y="690563"/>
            <a:ext cx="7673625" cy="963612"/>
          </a:xfrm>
          <a:prstGeom prst="rect">
            <a:avLst/>
          </a:prstGeom>
        </p:spPr>
        <p:txBody>
          <a:bodyPr vert="horz" lIns="38100" tIns="38100" rIns="38100" bIns="38100" anchor="ctr" anchorCtr="0">
            <a:noAutofit/>
          </a:bodyPr>
          <a:lstStyle>
            <a:lvl1pPr algn="l" rtl="0" eaLnBrk="1" latinLnBrk="0" hangingPunct="1">
              <a:spcBef>
                <a:spcPct val="0"/>
              </a:spcBef>
              <a:buNone/>
              <a:defRPr kumimoji="0" sz="40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pPr marL="1588" indent="-1588">
              <a:buClr>
                <a:srgbClr val="000000"/>
              </a:buClr>
              <a:buSzPct val="34375"/>
              <a:tabLst>
                <a:tab pos="1828800" algn="l"/>
              </a:tabLst>
            </a:pPr>
            <a:r>
              <a:rPr lang="en-US" sz="3600" u="sng" dirty="0">
                <a:solidFill>
                  <a:schemeClr val="tx1"/>
                </a:solidFill>
                <a:effectLst/>
              </a:rPr>
              <a:t>Additional </a:t>
            </a:r>
            <a:r>
              <a:rPr lang="en-US" sz="3600" u="sng" dirty="0" smtClean="0">
                <a:solidFill>
                  <a:schemeClr val="tx1"/>
                </a:solidFill>
                <a:effectLst/>
              </a:rPr>
              <a:t>workshop – Session D in Smyth 200</a:t>
            </a:r>
            <a:endParaRPr lang="en-US" sz="3600" u="sng" dirty="0">
              <a:solidFill>
                <a:schemeClr val="tx1"/>
              </a:solidFill>
              <a:effectLst/>
            </a:endParaRPr>
          </a:p>
        </p:txBody>
      </p:sp>
      <p:pic>
        <p:nvPicPr>
          <p:cNvPr id="3" name="Picture 2" descr="NYSAFLT_PATCH.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4" name="Shape 48"/>
          <p:cNvSpPr txBox="1">
            <a:spLocks/>
          </p:cNvSpPr>
          <p:nvPr/>
        </p:nvSpPr>
        <p:spPr>
          <a:xfrm>
            <a:off x="694766" y="1858789"/>
            <a:ext cx="8720697" cy="5081588"/>
          </a:xfrm>
          <a:prstGeom prst="rect">
            <a:avLst/>
          </a:prstGeom>
        </p:spPr>
        <p:txBody>
          <a:bodyPr vert="horz" lIns="38100" tIns="38100" rIns="38100" bIns="38100" anchor="t" anchorCtr="0">
            <a:noAutofit/>
          </a:bodyPr>
          <a:lstStyle>
            <a:lvl1pPr marL="294637" indent="-294637" algn="l" rtl="0" eaLnBrk="1" latinLnBrk="0" hangingPunct="1">
              <a:spcBef>
                <a:spcPts val="278"/>
              </a:spcBef>
              <a:buClr>
                <a:schemeClr val="accent1"/>
              </a:buClr>
              <a:buSzPct val="80000"/>
              <a:buFont typeface="Wingdings 2"/>
              <a:buChar char=""/>
              <a:defRPr kumimoji="0" sz="3100" kern="1200">
                <a:solidFill>
                  <a:schemeClr val="tx1"/>
                </a:solidFill>
                <a:effectLst/>
                <a:latin typeface="+mn-lt"/>
                <a:ea typeface="+mn-ea"/>
                <a:cs typeface="+mn-cs"/>
              </a:defRPr>
            </a:lvl1pPr>
            <a:lvl2pPr marL="609594" indent="-223518" algn="l" rtl="0" eaLnBrk="1" latinLnBrk="0" hangingPunct="1">
              <a:spcBef>
                <a:spcPts val="278"/>
              </a:spcBef>
              <a:buClr>
                <a:schemeClr val="accent1"/>
              </a:buClr>
              <a:buSzPct val="100000"/>
              <a:buFont typeface="Verdana"/>
              <a:buChar char="◦"/>
              <a:defRPr kumimoji="0" sz="2700" kern="1200">
                <a:solidFill>
                  <a:schemeClr val="tx1"/>
                </a:solidFill>
                <a:latin typeface="+mn-lt"/>
                <a:ea typeface="+mn-ea"/>
                <a:cs typeface="+mn-cs"/>
              </a:defRPr>
            </a:lvl2pPr>
            <a:lvl3pPr marL="873751" indent="-203198" algn="l" rtl="0" eaLnBrk="1" latinLnBrk="0" hangingPunct="1">
              <a:spcBef>
                <a:spcPts val="278"/>
              </a:spcBef>
              <a:buClr>
                <a:schemeClr val="accent2">
                  <a:tint val="85000"/>
                  <a:satMod val="285000"/>
                </a:schemeClr>
              </a:buClr>
              <a:buSzPct val="100000"/>
              <a:buFont typeface="Wingdings 2"/>
              <a:buChar char=""/>
              <a:defRPr kumimoji="0" sz="2400" kern="1200">
                <a:solidFill>
                  <a:schemeClr val="tx1"/>
                </a:solidFill>
                <a:latin typeface="+mn-lt"/>
                <a:ea typeface="+mn-ea"/>
                <a:cs typeface="+mn-cs"/>
              </a:defRPr>
            </a:lvl3pPr>
            <a:lvl4pPr marL="1137909" indent="-203198" algn="l" rtl="0" eaLnBrk="1" latinLnBrk="0" hangingPunct="1">
              <a:spcBef>
                <a:spcPts val="256"/>
              </a:spcBef>
              <a:buClr>
                <a:schemeClr val="accent2">
                  <a:tint val="85000"/>
                  <a:satMod val="285000"/>
                </a:schemeClr>
              </a:buClr>
              <a:buSzPct val="112000"/>
              <a:buFont typeface="Verdana"/>
              <a:buChar char="◦"/>
              <a:defRPr kumimoji="0" sz="2100" kern="1200">
                <a:solidFill>
                  <a:schemeClr val="tx1"/>
                </a:solidFill>
                <a:latin typeface="+mn-lt"/>
                <a:ea typeface="+mn-ea"/>
                <a:cs typeface="+mn-cs"/>
              </a:defRPr>
            </a:lvl4pPr>
            <a:lvl5pPr marL="1422386" indent="-203198" algn="l" rtl="0" eaLnBrk="1" latinLnBrk="0" hangingPunct="1">
              <a:spcBef>
                <a:spcPts val="278"/>
              </a:spcBef>
              <a:buClr>
                <a:schemeClr val="accent3">
                  <a:tint val="85000"/>
                  <a:satMod val="275000"/>
                </a:schemeClr>
              </a:buClr>
              <a:buSzPct val="100000"/>
              <a:buFont typeface="Wingdings 2"/>
              <a:buChar char=""/>
              <a:defRPr kumimoji="0" sz="2000" kern="1200">
                <a:solidFill>
                  <a:schemeClr val="tx1"/>
                </a:solidFill>
                <a:latin typeface="+mn-lt"/>
                <a:ea typeface="+mn-ea"/>
                <a:cs typeface="+mn-cs"/>
              </a:defRPr>
            </a:lvl5pPr>
            <a:lvl6pPr marL="1656063" indent="-203198" algn="l" rtl="0" eaLnBrk="1" latinLnBrk="0" hangingPunct="1">
              <a:spcBef>
                <a:spcPts val="278"/>
              </a:spcBef>
              <a:buClr>
                <a:schemeClr val="accent3">
                  <a:tint val="85000"/>
                  <a:satMod val="275000"/>
                </a:schemeClr>
              </a:buClr>
              <a:buSzPct val="100000"/>
              <a:buFont typeface="Verdana"/>
              <a:buChar char="◦"/>
              <a:defRPr kumimoji="0" sz="1900" kern="1200" baseline="0">
                <a:solidFill>
                  <a:schemeClr val="tx1"/>
                </a:solidFill>
                <a:latin typeface="+mn-lt"/>
                <a:ea typeface="+mn-ea"/>
                <a:cs typeface="+mn-cs"/>
              </a:defRPr>
            </a:lvl6pPr>
            <a:lvl7pPr marL="1889741"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7pPr>
            <a:lvl8pPr marL="2133579" indent="-203198" algn="l" rtl="0" eaLnBrk="1" latinLnBrk="0" hangingPunct="1">
              <a:spcBef>
                <a:spcPts val="286"/>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8pPr>
            <a:lvl9pPr marL="2387576"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9pPr>
            <a:extLst/>
          </a:lstStyle>
          <a:p>
            <a:pPr marL="1588" indent="-1588">
              <a:lnSpc>
                <a:spcPct val="150000"/>
              </a:lnSpc>
              <a:spcAft>
                <a:spcPts val="600"/>
              </a:spcAft>
              <a:buClr>
                <a:srgbClr val="000000"/>
              </a:buClr>
              <a:buSzPct val="34375"/>
              <a:buNone/>
              <a:tabLst>
                <a:tab pos="1828800" algn="l"/>
              </a:tabLst>
            </a:pPr>
            <a:r>
              <a:rPr lang="de-DE" sz="2000" dirty="0" smtClean="0">
                <a:solidFill>
                  <a:srgbClr val="000000"/>
                </a:solidFill>
                <a:latin typeface="Cambria" panose="02040503050406030204" pitchFamily="18" charset="0"/>
              </a:rPr>
              <a:t>Title:  Ausgrenzung </a:t>
            </a:r>
            <a:r>
              <a:rPr lang="de-DE" sz="2000" dirty="0">
                <a:solidFill>
                  <a:srgbClr val="000000"/>
                </a:solidFill>
                <a:latin typeface="Cambria" panose="02040503050406030204" pitchFamily="18" charset="0"/>
              </a:rPr>
              <a:t>und Integration - Im Umgang mit fremden </a:t>
            </a:r>
            <a:r>
              <a:rPr lang="de-DE" sz="2000" dirty="0" smtClean="0">
                <a:solidFill>
                  <a:srgbClr val="000000"/>
                </a:solidFill>
                <a:latin typeface="Cambria" panose="02040503050406030204" pitchFamily="18" charset="0"/>
              </a:rPr>
              <a:t>Kulturen</a:t>
            </a:r>
          </a:p>
          <a:p>
            <a:pPr marL="0" indent="0">
              <a:buNone/>
            </a:pPr>
            <a:r>
              <a:rPr lang="de-DE" sz="2000" dirty="0">
                <a:latin typeface="Cambria" panose="02040503050406030204" pitchFamily="18" charset="0"/>
              </a:rPr>
              <a:t> </a:t>
            </a:r>
            <a:r>
              <a:rPr lang="de-DE" sz="2000" dirty="0" smtClean="0">
                <a:latin typeface="Cambria" panose="02040503050406030204" pitchFamily="18" charset="0"/>
              </a:rPr>
              <a:t>       In </a:t>
            </a:r>
            <a:r>
              <a:rPr lang="de-DE" sz="2000" dirty="0">
                <a:latin typeface="Cambria" panose="02040503050406030204" pitchFamily="18" charset="0"/>
              </a:rPr>
              <a:t>Syrien tobt seit Jahren der Bürgerkrieg. Terrorgruppen wie der Islamische Staat (IS) und die Taliban verbreiten Angst und schrecken. Auch in Somalia herrscht seit Jahrzehnten Bürgerkrieg und in Eritrea knechtet ein Präsident sein Volk. Menschen aus dem Kosovo flüchten vor der miserablen politischen und wirtschaftlichen </a:t>
            </a:r>
            <a:r>
              <a:rPr lang="de-DE" sz="2000" dirty="0" smtClean="0">
                <a:latin typeface="Cambria" panose="02040503050406030204" pitchFamily="18" charset="0"/>
              </a:rPr>
              <a:t>Situation.  Europa </a:t>
            </a:r>
            <a:r>
              <a:rPr lang="de-DE" sz="2000" dirty="0">
                <a:latin typeface="Cambria" panose="02040503050406030204" pitchFamily="18" charset="0"/>
              </a:rPr>
              <a:t>und vor allem Deutschland hat mit einem großen Strom an Flüchtlingen zu kämpfen. Damit steht die Politik vor einer Herkulesaufgabe und politisch rechte Parteien erfahren größere Unterstützung als je zuvor. Diese meinen der Situation, wenn nötig sogar durch Waffengewalt, Herr zu werden</a:t>
            </a:r>
            <a:r>
              <a:rPr lang="de-DE" sz="2000" dirty="0" smtClean="0">
                <a:latin typeface="Cambria" panose="02040503050406030204" pitchFamily="18" charset="0"/>
              </a:rPr>
              <a:t>.   Junge </a:t>
            </a:r>
            <a:r>
              <a:rPr lang="de-DE" sz="2000" dirty="0">
                <a:latin typeface="Cambria" panose="02040503050406030204" pitchFamily="18" charset="0"/>
              </a:rPr>
              <a:t>Menschen werden vom Fernsehen aber auch von den Sozialen Netzwerken stark beeinflusst. Es gilt bald eine politische Lösung zu finden. Unsere Aufgabe, als Lehrer, sollte sein Kinder und Jugendliche für neue Kulturen zu sensibilisieren und einen menschlichen Umgang zu fördern. </a:t>
            </a:r>
            <a:r>
              <a:rPr lang="de-DE" sz="2000" dirty="0" smtClean="0">
                <a:latin typeface="Cambria" panose="02040503050406030204" pitchFamily="18" charset="0"/>
              </a:rPr>
              <a:t> Worauf </a:t>
            </a:r>
            <a:r>
              <a:rPr lang="de-DE" sz="2000" dirty="0">
                <a:latin typeface="Cambria" panose="02040503050406030204" pitchFamily="18" charset="0"/>
              </a:rPr>
              <a:t>kommt es an, wenn man einer neuen Kultur begegnet</a:t>
            </a:r>
            <a:r>
              <a:rPr lang="de-DE" sz="2000" dirty="0" smtClean="0">
                <a:latin typeface="Cambria" panose="02040503050406030204" pitchFamily="18" charset="0"/>
              </a:rPr>
              <a:t>?</a:t>
            </a:r>
            <a:endParaRPr lang="en-US" sz="1600" dirty="0">
              <a:latin typeface="Cambria" panose="02040503050406030204" pitchFamily="18" charset="0"/>
            </a:endParaRPr>
          </a:p>
          <a:p>
            <a:pPr marL="1588" indent="-1588">
              <a:lnSpc>
                <a:spcPct val="150000"/>
              </a:lnSpc>
              <a:spcAft>
                <a:spcPts val="600"/>
              </a:spcAft>
              <a:buClr>
                <a:srgbClr val="000000"/>
              </a:buClr>
              <a:buSzPct val="34375"/>
              <a:buFont typeface="Wingdings 2"/>
              <a:buNone/>
              <a:tabLst>
                <a:tab pos="1828800" algn="l"/>
              </a:tabLst>
            </a:pPr>
            <a:endParaRPr lang="en-US" sz="1600" dirty="0">
              <a:latin typeface="Cambria" panose="02040503050406030204" pitchFamily="18" charset="0"/>
            </a:endParaRPr>
          </a:p>
        </p:txBody>
      </p:sp>
      <p:graphicFrame>
        <p:nvGraphicFramePr>
          <p:cNvPr id="5" name="Table 4"/>
          <p:cNvGraphicFramePr>
            <a:graphicFrameLocks noGrp="1"/>
          </p:cNvGraphicFramePr>
          <p:nvPr/>
        </p:nvGraphicFramePr>
        <p:xfrm>
          <a:off x="3670300" y="3684588"/>
          <a:ext cx="2819400" cy="247650"/>
        </p:xfrm>
        <a:graphic>
          <a:graphicData uri="http://schemas.openxmlformats.org/drawingml/2006/table">
            <a:tbl>
              <a:tblPr/>
              <a:tblGrid>
                <a:gridCol w="2819400"/>
              </a:tblGrid>
              <a:tr h="247650">
                <a:tc>
                  <a:txBody>
                    <a:bodyPr/>
                    <a:lstStyle/>
                    <a:p>
                      <a:pPr algn="l" fontAlgn="b"/>
                      <a:endParaRPr lang="de-DE" sz="800" b="0" i="0" u="none" strike="noStrike" dirty="0">
                        <a:solidFill>
                          <a:srgbClr val="000000"/>
                        </a:solidFill>
                        <a:effectLst/>
                        <a:latin typeface="Cambria"/>
                      </a:endParaRPr>
                    </a:p>
                  </a:txBody>
                  <a:tcPr marL="7620" marR="7620" marT="7620" marB="0" anchor="b">
                    <a:lnL>
                      <a:noFill/>
                    </a:lnL>
                    <a:lnR>
                      <a:noFill/>
                    </a:lnR>
                    <a:lnT>
                      <a:noFill/>
                    </a:lnT>
                    <a:lnB>
                      <a:noFill/>
                    </a:lnB>
                  </a:tcPr>
                </a:tc>
              </a:tr>
            </a:tbl>
          </a:graphicData>
        </a:graphic>
      </p:graphicFrame>
      <p:sp>
        <p:nvSpPr>
          <p:cNvPr id="6" name="TextBox 5"/>
          <p:cNvSpPr txBox="1"/>
          <p:nvPr/>
        </p:nvSpPr>
        <p:spPr>
          <a:xfrm>
            <a:off x="2788307" y="6560216"/>
            <a:ext cx="4624984" cy="584775"/>
          </a:xfrm>
          <a:prstGeom prst="rect">
            <a:avLst/>
          </a:prstGeom>
          <a:noFill/>
        </p:spPr>
        <p:txBody>
          <a:bodyPr wrap="none" rtlCol="0">
            <a:spAutoFit/>
          </a:bodyPr>
          <a:lstStyle/>
          <a:p>
            <a:r>
              <a:rPr lang="en-US" sz="3200" dirty="0" smtClean="0">
                <a:solidFill>
                  <a:srgbClr val="FF0000"/>
                </a:solidFill>
              </a:rPr>
              <a:t>German Cultural Update</a:t>
            </a:r>
            <a:endParaRPr lang="en-US" sz="3200" dirty="0">
              <a:solidFill>
                <a:srgbClr val="FF0000"/>
              </a:solidFill>
            </a:endParaRPr>
          </a:p>
        </p:txBody>
      </p:sp>
    </p:spTree>
    <p:extLst>
      <p:ext uri="{BB962C8B-B14F-4D97-AF65-F5344CB8AC3E}">
        <p14:creationId xmlns:p14="http://schemas.microsoft.com/office/powerpoint/2010/main" val="108755057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951831" y="868363"/>
            <a:ext cx="7618889" cy="692150"/>
          </a:xfrm>
        </p:spPr>
        <p:txBody>
          <a:bodyPr>
            <a:noAutofit/>
          </a:bodyPr>
          <a:lstStyle/>
          <a:p>
            <a:pPr eaLnBrk="1" hangingPunct="1"/>
            <a:r>
              <a:rPr lang="en-US" sz="4400" u="sng" dirty="0" smtClean="0">
                <a:solidFill>
                  <a:srgbClr val="000000"/>
                </a:solidFill>
                <a:effectLst/>
                <a:latin typeface="Cambria" panose="02040503050406030204" pitchFamily="18" charset="0"/>
              </a:rPr>
              <a:t>Location of workshops</a:t>
            </a:r>
            <a:endParaRPr lang="en-US" sz="4400" u="sng" dirty="0">
              <a:solidFill>
                <a:srgbClr val="000000"/>
              </a:solidFill>
              <a:effectLst/>
              <a:latin typeface="Cambria" panose="02040503050406030204" pitchFamily="18" charset="0"/>
            </a:endParaRPr>
          </a:p>
        </p:txBody>
      </p:sp>
      <p:pic>
        <p:nvPicPr>
          <p:cNvPr id="10" name="Picture 9"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877" t="21858" r="18718" b="20842"/>
          <a:stretch/>
        </p:blipFill>
        <p:spPr bwMode="auto">
          <a:xfrm>
            <a:off x="1802922" y="1871663"/>
            <a:ext cx="5972175" cy="5084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89812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1961266" y="792871"/>
            <a:ext cx="7477374" cy="747712"/>
          </a:xfrm>
        </p:spPr>
        <p:txBody>
          <a:bodyPr vert="horz" lIns="38100" tIns="38100" rIns="38100" bIns="38100" anchor="ctr" anchorCtr="0">
            <a:noAutofit/>
          </a:bodyPr>
          <a:lstStyle/>
          <a:p>
            <a:pPr>
              <a:lnSpc>
                <a:spcPct val="113920"/>
              </a:lnSpc>
              <a:spcBef>
                <a:spcPts val="0"/>
              </a:spcBef>
            </a:pPr>
            <a:r>
              <a:rPr lang="en-US" sz="4400" u="sng" dirty="0">
                <a:solidFill>
                  <a:srgbClr val="000000"/>
                </a:solidFill>
                <a:effectLst/>
                <a:latin typeface="Cambria" panose="02040503050406030204" pitchFamily="18" charset="0"/>
                <a:ea typeface="Arial"/>
                <a:cs typeface="Arial"/>
              </a:rPr>
              <a:t>Executive Committee </a:t>
            </a:r>
            <a:r>
              <a:rPr lang="en-US" sz="4400" u="sng" dirty="0" smtClean="0">
                <a:solidFill>
                  <a:srgbClr val="000000"/>
                </a:solidFill>
                <a:effectLst/>
                <a:latin typeface="Cambria" panose="02040503050406030204" pitchFamily="18" charset="0"/>
                <a:ea typeface="Arial"/>
                <a:cs typeface="Arial"/>
              </a:rPr>
              <a:t>2016</a:t>
            </a:r>
            <a:endParaRPr lang="en-US" sz="4400" u="sng" dirty="0">
              <a:solidFill>
                <a:srgbClr val="000000"/>
              </a:solidFill>
              <a:effectLst/>
              <a:latin typeface="Cambria" panose="02040503050406030204" pitchFamily="18" charset="0"/>
              <a:ea typeface="Arial"/>
              <a:cs typeface="Arial"/>
            </a:endParaRPr>
          </a:p>
        </p:txBody>
      </p:sp>
      <p:sp>
        <p:nvSpPr>
          <p:cNvPr id="4099" name="Rectangle 6"/>
          <p:cNvSpPr>
            <a:spLocks noChangeArrowheads="1"/>
          </p:cNvSpPr>
          <p:nvPr/>
        </p:nvSpPr>
        <p:spPr bwMode="auto">
          <a:xfrm>
            <a:off x="1185335" y="5164667"/>
            <a:ext cx="7535333" cy="324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98" tIns="50798" rIns="101598" bIns="50798">
            <a:spAutoFit/>
          </a:bodyPr>
          <a:lstStyle/>
          <a:p>
            <a:endParaRPr lang="en-US"/>
          </a:p>
        </p:txBody>
      </p:sp>
      <p:sp>
        <p:nvSpPr>
          <p:cNvPr id="4100" name="Rectangle 7"/>
          <p:cNvSpPr>
            <a:spLocks noChangeArrowheads="1"/>
          </p:cNvSpPr>
          <p:nvPr/>
        </p:nvSpPr>
        <p:spPr bwMode="auto">
          <a:xfrm>
            <a:off x="1185335" y="5348111"/>
            <a:ext cx="8117840" cy="1349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1598" tIns="50798" rIns="101598" bIns="50798">
            <a:spAutoFit/>
          </a:bodyPr>
          <a:lstStyle/>
          <a:p>
            <a:pPr>
              <a:tabLst>
                <a:tab pos="2743200" algn="l"/>
                <a:tab pos="5486400" algn="l"/>
              </a:tabLst>
            </a:pPr>
            <a:r>
              <a:rPr lang="en-US" sz="1800" dirty="0" smtClean="0">
                <a:latin typeface="Cambria" panose="02040503050406030204" pitchFamily="18" charset="0"/>
              </a:rPr>
              <a:t>Elizabeth Slocum	Michelle </a:t>
            </a:r>
            <a:r>
              <a:rPr lang="en-US" sz="1800" dirty="0">
                <a:latin typeface="Cambria" panose="02040503050406030204" pitchFamily="18" charset="0"/>
              </a:rPr>
              <a:t>Shenton-</a:t>
            </a:r>
            <a:r>
              <a:rPr lang="en-US" sz="1800" dirty="0" err="1">
                <a:latin typeface="Cambria" panose="02040503050406030204" pitchFamily="18" charset="0"/>
              </a:rPr>
              <a:t>Mong</a:t>
            </a:r>
            <a:r>
              <a:rPr lang="en-US" sz="1800" dirty="0">
                <a:latin typeface="Cambria" panose="02040503050406030204" pitchFamily="18" charset="0"/>
              </a:rPr>
              <a:t> </a:t>
            </a:r>
            <a:r>
              <a:rPr lang="en-US" sz="1800" dirty="0" smtClean="0">
                <a:latin typeface="Cambria" panose="02040503050406030204" pitchFamily="18" charset="0"/>
              </a:rPr>
              <a:t>	Marie </a:t>
            </a:r>
            <a:r>
              <a:rPr lang="en-US" sz="1800" dirty="0" err="1" smtClean="0">
                <a:latin typeface="Cambria" panose="02040503050406030204" pitchFamily="18" charset="0"/>
              </a:rPr>
              <a:t>Campanaro</a:t>
            </a:r>
            <a:endParaRPr lang="en-US" sz="1800" dirty="0" smtClean="0">
              <a:latin typeface="Cambria" panose="02040503050406030204" pitchFamily="18" charset="0"/>
            </a:endParaRPr>
          </a:p>
          <a:p>
            <a:pPr>
              <a:tabLst>
                <a:tab pos="2743200" algn="l"/>
                <a:tab pos="5486400" algn="l"/>
              </a:tabLst>
            </a:pPr>
            <a:r>
              <a:rPr lang="en-US" sz="1800" dirty="0" smtClean="0">
                <a:latin typeface="Cambria" panose="02040503050406030204" pitchFamily="18" charset="0"/>
              </a:rPr>
              <a:t>2</a:t>
            </a:r>
            <a:r>
              <a:rPr lang="en-US" sz="1800" baseline="30000" dirty="0" smtClean="0">
                <a:latin typeface="Cambria" panose="02040503050406030204" pitchFamily="18" charset="0"/>
              </a:rPr>
              <a:t>nd</a:t>
            </a:r>
            <a:r>
              <a:rPr lang="en-US" sz="1800" dirty="0" smtClean="0">
                <a:latin typeface="Cambria" panose="02040503050406030204" pitchFamily="18" charset="0"/>
              </a:rPr>
              <a:t> Vice President	1</a:t>
            </a:r>
            <a:r>
              <a:rPr lang="en-US" sz="1800" baseline="30000" dirty="0" smtClean="0">
                <a:latin typeface="Cambria" panose="02040503050406030204" pitchFamily="18" charset="0"/>
              </a:rPr>
              <a:t>st</a:t>
            </a:r>
            <a:r>
              <a:rPr lang="en-US" sz="1800" dirty="0" smtClean="0">
                <a:latin typeface="Cambria" panose="02040503050406030204" pitchFamily="18" charset="0"/>
              </a:rPr>
              <a:t> Vice President	President-Elect</a:t>
            </a:r>
          </a:p>
          <a:p>
            <a:pPr>
              <a:tabLst>
                <a:tab pos="2743200" algn="l"/>
                <a:tab pos="5486400" algn="l"/>
              </a:tabLst>
            </a:pPr>
            <a:endParaRPr lang="en-US" sz="900" dirty="0">
              <a:latin typeface="Cambria" panose="02040503050406030204" pitchFamily="18" charset="0"/>
            </a:endParaRPr>
          </a:p>
          <a:p>
            <a:pPr>
              <a:tabLst>
                <a:tab pos="2743200" algn="l"/>
                <a:tab pos="5486400" algn="l"/>
              </a:tabLst>
            </a:pPr>
            <a:r>
              <a:rPr lang="en-US" sz="1800" dirty="0" smtClean="0">
                <a:latin typeface="Cambria" panose="02040503050406030204" pitchFamily="18" charset="0"/>
              </a:rPr>
              <a:t>Candace Black	Maureen </a:t>
            </a:r>
            <a:r>
              <a:rPr lang="en-US" sz="1800" dirty="0" err="1" smtClean="0">
                <a:latin typeface="Cambria" panose="02040503050406030204" pitchFamily="18" charset="0"/>
              </a:rPr>
              <a:t>Geagan</a:t>
            </a:r>
            <a:r>
              <a:rPr lang="en-US" sz="1800" dirty="0" smtClean="0">
                <a:latin typeface="Cambria" panose="02040503050406030204" pitchFamily="18" charset="0"/>
              </a:rPr>
              <a:t>	</a:t>
            </a:r>
            <a:r>
              <a:rPr lang="en-US" sz="1800" dirty="0">
                <a:latin typeface="Cambria" panose="02040503050406030204" pitchFamily="18" charset="0"/>
              </a:rPr>
              <a:t>John D. </a:t>
            </a:r>
            <a:r>
              <a:rPr lang="en-US" sz="1800" dirty="0" err="1" smtClean="0">
                <a:latin typeface="Cambria" panose="02040503050406030204" pitchFamily="18" charset="0"/>
              </a:rPr>
              <a:t>Carlino</a:t>
            </a:r>
            <a:endParaRPr lang="en-US" sz="1800" dirty="0">
              <a:latin typeface="Cambria" panose="02040503050406030204" pitchFamily="18" charset="0"/>
            </a:endParaRPr>
          </a:p>
          <a:p>
            <a:pPr>
              <a:tabLst>
                <a:tab pos="2743200" algn="l"/>
                <a:tab pos="5486400" algn="l"/>
              </a:tabLst>
            </a:pPr>
            <a:r>
              <a:rPr lang="en-US" sz="1800" dirty="0" smtClean="0">
                <a:latin typeface="Cambria" panose="02040503050406030204" pitchFamily="18" charset="0"/>
              </a:rPr>
              <a:t>President	Secretary-Treasurer	</a:t>
            </a:r>
            <a:r>
              <a:rPr lang="en-US" sz="1800" dirty="0">
                <a:latin typeface="Cambria" panose="02040503050406030204" pitchFamily="18" charset="0"/>
              </a:rPr>
              <a:t>Executive </a:t>
            </a:r>
            <a:r>
              <a:rPr lang="en-US" sz="1800" dirty="0" smtClean="0">
                <a:latin typeface="Cambria" panose="02040503050406030204" pitchFamily="18" charset="0"/>
              </a:rPr>
              <a:t>Director</a:t>
            </a:r>
            <a:endParaRPr lang="en-US" sz="1800" dirty="0">
              <a:latin typeface="Cambria" panose="02040503050406030204" pitchFamily="18" charset="0"/>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3074" name="Picture 2" descr="exec_20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5501" y="1890713"/>
            <a:ext cx="5715000" cy="315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36462828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951831" y="868363"/>
            <a:ext cx="7618889" cy="692150"/>
          </a:xfrm>
        </p:spPr>
        <p:txBody>
          <a:bodyPr>
            <a:noAutofit/>
          </a:bodyPr>
          <a:lstStyle/>
          <a:p>
            <a:pPr eaLnBrk="1" hangingPunct="1"/>
            <a:r>
              <a:rPr lang="en-US" sz="4400" u="sng" dirty="0">
                <a:solidFill>
                  <a:srgbClr val="000000"/>
                </a:solidFill>
                <a:effectLst/>
                <a:latin typeface="Cambria" panose="02040503050406030204" pitchFamily="18" charset="0"/>
              </a:rPr>
              <a:t>NYSAFLT </a:t>
            </a:r>
            <a:r>
              <a:rPr lang="en-US" sz="4400" u="sng" dirty="0" smtClean="0">
                <a:solidFill>
                  <a:srgbClr val="000000"/>
                </a:solidFill>
                <a:effectLst/>
                <a:latin typeface="Cambria" panose="02040503050406030204" pitchFamily="18" charset="0"/>
              </a:rPr>
              <a:t>Headquarters Staff</a:t>
            </a:r>
            <a:endParaRPr lang="en-US" sz="4400" u="sng" dirty="0">
              <a:solidFill>
                <a:srgbClr val="000000"/>
              </a:solidFill>
              <a:effectLst/>
              <a:latin typeface="Cambria" panose="02040503050406030204" pitchFamily="18" charset="0"/>
            </a:endParaRPr>
          </a:p>
        </p:txBody>
      </p:sp>
      <p:sp>
        <p:nvSpPr>
          <p:cNvPr id="5123" name="Rectangle 3"/>
          <p:cNvSpPr>
            <a:spLocks noGrp="1" noChangeArrowheads="1"/>
          </p:cNvSpPr>
          <p:nvPr>
            <p:ph idx="4294967295"/>
          </p:nvPr>
        </p:nvSpPr>
        <p:spPr>
          <a:xfrm>
            <a:off x="762000" y="1827213"/>
            <a:ext cx="8721725" cy="2890837"/>
          </a:xfrm>
        </p:spPr>
        <p:txBody>
          <a:bodyPr>
            <a:normAutofit/>
          </a:bodyPr>
          <a:lstStyle/>
          <a:p>
            <a:pPr eaLnBrk="1" hangingPunct="1">
              <a:lnSpc>
                <a:spcPct val="150000"/>
              </a:lnSpc>
            </a:pPr>
            <a:r>
              <a:rPr lang="en-US" sz="2800" b="1" dirty="0">
                <a:latin typeface="Cambria" panose="02040503050406030204" pitchFamily="18" charset="0"/>
              </a:rPr>
              <a:t>John </a:t>
            </a:r>
            <a:r>
              <a:rPr lang="en-US" sz="2800" b="1" dirty="0" err="1">
                <a:latin typeface="Cambria" panose="02040503050406030204" pitchFamily="18" charset="0"/>
              </a:rPr>
              <a:t>Carlino</a:t>
            </a:r>
            <a:r>
              <a:rPr lang="en-US" sz="2800" dirty="0">
                <a:latin typeface="Cambria" panose="02040503050406030204" pitchFamily="18" charset="0"/>
              </a:rPr>
              <a:t> - Executive Director</a:t>
            </a:r>
          </a:p>
          <a:p>
            <a:pPr eaLnBrk="1" hangingPunct="1">
              <a:lnSpc>
                <a:spcPct val="150000"/>
              </a:lnSpc>
            </a:pPr>
            <a:r>
              <a:rPr lang="en-US" sz="2800" b="1" dirty="0">
                <a:latin typeface="Cambria" panose="02040503050406030204" pitchFamily="18" charset="0"/>
              </a:rPr>
              <a:t>Ken Hughes</a:t>
            </a:r>
            <a:r>
              <a:rPr lang="en-US" sz="2800" dirty="0">
                <a:latin typeface="Cambria" panose="02040503050406030204" pitchFamily="18" charset="0"/>
              </a:rPr>
              <a:t> - </a:t>
            </a:r>
            <a:r>
              <a:rPr lang="en-US" sz="2800" dirty="0" smtClean="0">
                <a:latin typeface="Cambria" panose="02040503050406030204" pitchFamily="18" charset="0"/>
              </a:rPr>
              <a:t>Webmaster</a:t>
            </a:r>
            <a:endParaRPr lang="en-US" sz="2800" dirty="0">
              <a:latin typeface="Cambria" panose="02040503050406030204" pitchFamily="18" charset="0"/>
            </a:endParaRPr>
          </a:p>
          <a:p>
            <a:pPr eaLnBrk="1" hangingPunct="1">
              <a:lnSpc>
                <a:spcPct val="150000"/>
              </a:lnSpc>
            </a:pPr>
            <a:r>
              <a:rPr lang="en-US" sz="2800" b="1" dirty="0" smtClean="0">
                <a:latin typeface="Cambria" panose="02040503050406030204" pitchFamily="18" charset="0"/>
              </a:rPr>
              <a:t>Brian Page </a:t>
            </a:r>
            <a:r>
              <a:rPr lang="en-US" sz="2800" dirty="0" smtClean="0">
                <a:latin typeface="Cambria" panose="02040503050406030204" pitchFamily="18" charset="0"/>
              </a:rPr>
              <a:t>– Administrative Assistant</a:t>
            </a:r>
          </a:p>
          <a:p>
            <a:pPr>
              <a:lnSpc>
                <a:spcPct val="150000"/>
              </a:lnSpc>
            </a:pPr>
            <a:r>
              <a:rPr lang="en-US" sz="2800" b="1" dirty="0" err="1">
                <a:latin typeface="Cambria" panose="02040503050406030204" pitchFamily="18" charset="0"/>
              </a:rPr>
              <a:t>Kaetlin</a:t>
            </a:r>
            <a:r>
              <a:rPr lang="en-US" sz="2800" b="1" dirty="0">
                <a:latin typeface="Cambria" panose="02040503050406030204" pitchFamily="18" charset="0"/>
              </a:rPr>
              <a:t> McGee – </a:t>
            </a:r>
            <a:r>
              <a:rPr lang="en-US" sz="2800" dirty="0">
                <a:latin typeface="Cambria" panose="02040503050406030204" pitchFamily="18" charset="0"/>
              </a:rPr>
              <a:t>Administrative Assistant</a:t>
            </a:r>
          </a:p>
        </p:txBody>
      </p:sp>
      <p:pic>
        <p:nvPicPr>
          <p:cNvPr id="10" name="Picture 9"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grpSp>
        <p:nvGrpSpPr>
          <p:cNvPr id="2" name="Group 1"/>
          <p:cNvGrpSpPr/>
          <p:nvPr/>
        </p:nvGrpSpPr>
        <p:grpSpPr>
          <a:xfrm>
            <a:off x="1848800" y="5090160"/>
            <a:ext cx="6290296" cy="1828800"/>
            <a:chOff x="1848800" y="5090160"/>
            <a:chExt cx="6290296" cy="1828800"/>
          </a:xfrm>
        </p:grpSpPr>
        <p:pic>
          <p:nvPicPr>
            <p:cNvPr id="11" name="Shape 204"/>
            <p:cNvPicPr preferRelativeResize="0"/>
            <p:nvPr/>
          </p:nvPicPr>
          <p:blipFill>
            <a:blip r:embed="rId4"/>
            <a:stretch>
              <a:fillRect/>
            </a:stretch>
          </p:blipFill>
          <p:spPr>
            <a:xfrm>
              <a:off x="1848800" y="5090160"/>
              <a:ext cx="1371599" cy="1828800"/>
            </a:xfrm>
            <a:prstGeom prst="rect">
              <a:avLst/>
            </a:prstGeom>
          </p:spPr>
        </p:pic>
        <p:pic>
          <p:nvPicPr>
            <p:cNvPr id="12" name="Shape 205"/>
            <p:cNvPicPr preferRelativeResize="0"/>
            <p:nvPr/>
          </p:nvPicPr>
          <p:blipFill>
            <a:blip r:embed="rId5"/>
            <a:stretch>
              <a:fillRect/>
            </a:stretch>
          </p:blipFill>
          <p:spPr>
            <a:xfrm>
              <a:off x="3449000" y="5090160"/>
              <a:ext cx="1382712" cy="1828800"/>
            </a:xfrm>
            <a:prstGeom prst="rect">
              <a:avLst/>
            </a:prstGeom>
          </p:spPr>
        </p:pic>
        <p:pic>
          <p:nvPicPr>
            <p:cNvPr id="14" name="Shape 207"/>
            <p:cNvPicPr preferRelativeResize="0"/>
            <p:nvPr/>
          </p:nvPicPr>
          <p:blipFill>
            <a:blip r:embed="rId6"/>
            <a:stretch>
              <a:fillRect/>
            </a:stretch>
          </p:blipFill>
          <p:spPr>
            <a:xfrm>
              <a:off x="5094920" y="5090161"/>
              <a:ext cx="1387475" cy="1828799"/>
            </a:xfrm>
            <a:prstGeom prst="rect">
              <a:avLst/>
            </a:prstGeom>
          </p:spPr>
        </p:pic>
        <p:pic>
          <p:nvPicPr>
            <p:cNvPr id="3074" name="Picture 2" descr="http://www.nysaflt.org/images/people/kmcge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48780" y="5090160"/>
              <a:ext cx="1390316" cy="18288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704505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663</TotalTime>
  <Words>1398</Words>
  <Application>Microsoft Office PowerPoint</Application>
  <PresentationFormat>Custom</PresentationFormat>
  <Paragraphs>241</Paragraphs>
  <Slides>33</Slides>
  <Notes>27</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Aspect</vt:lpstr>
      <vt:lpstr>PowerPoint Presentation</vt:lpstr>
      <vt:lpstr>NYSAFLT Rochester Regional Planning Committee</vt:lpstr>
      <vt:lpstr>Planning Committee</vt:lpstr>
      <vt:lpstr>Conference Schedule</vt:lpstr>
      <vt:lpstr>PowerPoint Presentation</vt:lpstr>
      <vt:lpstr>PowerPoint Presentation</vt:lpstr>
      <vt:lpstr>Location of workshops</vt:lpstr>
      <vt:lpstr>Executive Committee 2016</vt:lpstr>
      <vt:lpstr>NYSAFLT Headquarters Staff</vt:lpstr>
      <vt:lpstr>WNY Regional Directors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It’s all @ NYSAFLT.org</vt:lpstr>
      <vt:lpstr>Membership – The best deal around!</vt:lpstr>
      <vt:lpstr>100K for 100 years</vt:lpstr>
      <vt:lpstr>Vendors &amp; Exhibitors</vt:lpstr>
      <vt:lpstr>Raffles</vt:lpstr>
      <vt:lpstr>Handouts &amp; materials</vt:lpstr>
      <vt:lpstr>www.nysafltrochester.wikispaces.com</vt:lpstr>
      <vt:lpstr>Rate the workshops in real time!</vt:lpstr>
      <vt:lpstr>Conference evaluation</vt:lpstr>
      <vt:lpstr>2016 Friend of Foreign Language Award</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Candace Black</dc:creator>
  <cp:lastModifiedBy>East Irondequoit</cp:lastModifiedBy>
  <cp:revision>73</cp:revision>
  <dcterms:modified xsi:type="dcterms:W3CDTF">2016-03-04T12:17:46Z</dcterms:modified>
</cp:coreProperties>
</file>